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01" r:id="rId3"/>
    <p:sldId id="304" r:id="rId4"/>
    <p:sldId id="305" r:id="rId5"/>
    <p:sldId id="308" r:id="rId6"/>
    <p:sldId id="309" r:id="rId7"/>
    <p:sldId id="390" r:id="rId8"/>
    <p:sldId id="393" r:id="rId9"/>
    <p:sldId id="394" r:id="rId10"/>
    <p:sldId id="401" r:id="rId11"/>
    <p:sldId id="310" r:id="rId12"/>
    <p:sldId id="306" r:id="rId13"/>
    <p:sldId id="404" r:id="rId14"/>
    <p:sldId id="311" r:id="rId15"/>
    <p:sldId id="398" r:id="rId16"/>
    <p:sldId id="399" r:id="rId17"/>
    <p:sldId id="400" r:id="rId18"/>
    <p:sldId id="313" r:id="rId19"/>
    <p:sldId id="396" r:id="rId20"/>
    <p:sldId id="397" r:id="rId21"/>
    <p:sldId id="395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402" r:id="rId30"/>
    <p:sldId id="387" r:id="rId31"/>
    <p:sldId id="321" r:id="rId32"/>
    <p:sldId id="344" r:id="rId33"/>
    <p:sldId id="345" r:id="rId34"/>
    <p:sldId id="346" r:id="rId35"/>
    <p:sldId id="347" r:id="rId36"/>
    <p:sldId id="350" r:id="rId37"/>
    <p:sldId id="343" r:id="rId38"/>
    <p:sldId id="325" r:id="rId39"/>
    <p:sldId id="348" r:id="rId40"/>
    <p:sldId id="351" r:id="rId41"/>
    <p:sldId id="352" r:id="rId42"/>
    <p:sldId id="353" r:id="rId43"/>
    <p:sldId id="354" r:id="rId44"/>
    <p:sldId id="357" r:id="rId45"/>
    <p:sldId id="358" r:id="rId46"/>
    <p:sldId id="355" r:id="rId47"/>
    <p:sldId id="356" r:id="rId48"/>
    <p:sldId id="359" r:id="rId49"/>
    <p:sldId id="360" r:id="rId50"/>
    <p:sldId id="322" r:id="rId51"/>
    <p:sldId id="323" r:id="rId52"/>
    <p:sldId id="388" r:id="rId53"/>
    <p:sldId id="324" r:id="rId54"/>
    <p:sldId id="405" r:id="rId55"/>
    <p:sldId id="331" r:id="rId56"/>
    <p:sldId id="362" r:id="rId57"/>
    <p:sldId id="363" r:id="rId58"/>
    <p:sldId id="364" r:id="rId59"/>
    <p:sldId id="365" r:id="rId60"/>
    <p:sldId id="330" r:id="rId61"/>
    <p:sldId id="366" r:id="rId62"/>
    <p:sldId id="367" r:id="rId63"/>
    <p:sldId id="368" r:id="rId64"/>
    <p:sldId id="329" r:id="rId65"/>
    <p:sldId id="369" r:id="rId66"/>
    <p:sldId id="370" r:id="rId67"/>
    <p:sldId id="371" r:id="rId68"/>
    <p:sldId id="378" r:id="rId69"/>
    <p:sldId id="379" r:id="rId70"/>
    <p:sldId id="380" r:id="rId71"/>
    <p:sldId id="381" r:id="rId72"/>
    <p:sldId id="328" r:id="rId73"/>
    <p:sldId id="372" r:id="rId74"/>
    <p:sldId id="373" r:id="rId75"/>
    <p:sldId id="374" r:id="rId76"/>
    <p:sldId id="375" r:id="rId77"/>
    <p:sldId id="382" r:id="rId78"/>
    <p:sldId id="383" r:id="rId79"/>
    <p:sldId id="384" r:id="rId80"/>
    <p:sldId id="385" r:id="rId81"/>
    <p:sldId id="386" r:id="rId82"/>
    <p:sldId id="327" r:id="rId83"/>
    <p:sldId id="361" r:id="rId84"/>
    <p:sldId id="376" r:id="rId85"/>
    <p:sldId id="377" r:id="rId86"/>
    <p:sldId id="332" r:id="rId87"/>
    <p:sldId id="333" r:id="rId88"/>
    <p:sldId id="334" r:id="rId89"/>
    <p:sldId id="389" r:id="rId90"/>
    <p:sldId id="335" r:id="rId91"/>
    <p:sldId id="336" r:id="rId92"/>
    <p:sldId id="337" r:id="rId93"/>
    <p:sldId id="403" r:id="rId94"/>
    <p:sldId id="338" r:id="rId95"/>
    <p:sldId id="339" r:id="rId96"/>
    <p:sldId id="410" r:id="rId97"/>
    <p:sldId id="341" r:id="rId98"/>
    <p:sldId id="406" r:id="rId99"/>
    <p:sldId id="342" r:id="rId100"/>
    <p:sldId id="407" r:id="rId101"/>
    <p:sldId id="408" r:id="rId102"/>
    <p:sldId id="409" r:id="rId103"/>
    <p:sldId id="34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307" r:id="rId115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849" autoAdjust="0"/>
  </p:normalViewPr>
  <p:slideViewPr>
    <p:cSldViewPr>
      <p:cViewPr>
        <p:scale>
          <a:sx n="75" d="100"/>
          <a:sy n="75" d="100"/>
        </p:scale>
        <p:origin x="-136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3006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9708C-EE8B-4D7D-BB5F-E3CEE1A297F1}" type="datetimeFigureOut">
              <a:rPr lang="pt-BR" smtClean="0"/>
              <a:t>25/01/2021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C0D19-B26F-4D61-8F29-C0172F09F8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345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4AECF-079C-4448-9344-518E4B7B5EC7}" type="datetimeFigureOut">
              <a:rPr lang="en-US" smtClean="0"/>
              <a:pPr/>
              <a:t>1/25/2021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44EE-600A-4AD9-84A4-3364FEB73BC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1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7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29E3B79-7FA8-4D30-89CA-7874055EFE30}" type="datetimeFigureOut">
              <a:rPr lang="pt-BR" smtClean="0"/>
              <a:pPr/>
              <a:t>25/01/2021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7" Type="http://schemas.openxmlformats.org/officeDocument/2006/relationships/image" Target="../media/image106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9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7" Type="http://schemas.openxmlformats.org/officeDocument/2006/relationships/image" Target="../media/image143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7" Type="http://schemas.openxmlformats.org/officeDocument/2006/relationships/image" Target="../media/image149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55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image" Target="../media/image15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7" Type="http://schemas.openxmlformats.org/officeDocument/2006/relationships/image" Target="../media/image161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7" Type="http://schemas.openxmlformats.org/officeDocument/2006/relationships/image" Target="../media/image62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16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7" Type="http://schemas.openxmlformats.org/officeDocument/2006/relationships/image" Target="../media/image170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e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7" Type="http://schemas.openxmlformats.org/officeDocument/2006/relationships/image" Target="../media/image182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7" Type="http://schemas.openxmlformats.org/officeDocument/2006/relationships/image" Target="../media/image192.jpeg"/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eg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7" Type="http://schemas.openxmlformats.org/officeDocument/2006/relationships/image" Target="../media/image198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3995" y="2636912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Projeto e desenvolvimento de um protótipo de braço robótico com 5 graus de liberdade</a:t>
            </a:r>
            <a:endParaRPr lang="pt-BR" dirty="0"/>
          </a:p>
        </p:txBody>
      </p:sp>
      <p:sp>
        <p:nvSpPr>
          <p:cNvPr id="6" name="CaixaDeTexto 4"/>
          <p:cNvSpPr txBox="1"/>
          <p:nvPr/>
        </p:nvSpPr>
        <p:spPr>
          <a:xfrm>
            <a:off x="4068660" y="5013176"/>
            <a:ext cx="4568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2000" b="1" cap="all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Amaro Duarte de Paula Neto</a:t>
            </a:r>
          </a:p>
        </p:txBody>
      </p:sp>
    </p:spTree>
    <p:extLst>
      <p:ext uri="{BB962C8B-B14F-4D97-AF65-F5344CB8AC3E}">
        <p14:creationId xmlns:p14="http://schemas.microsoft.com/office/powerpoint/2010/main" val="2731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93438"/>
            <a:ext cx="7488832" cy="3490496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4995992"/>
            <a:ext cx="6192688" cy="17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Consumo </a:t>
            </a:r>
            <a:r>
              <a:rPr lang="pt-BR" dirty="0"/>
              <a:t>de corrente:</a:t>
            </a:r>
          </a:p>
          <a:p>
            <a:pPr lvl="1"/>
            <a:r>
              <a:rPr lang="pt-BR" dirty="0"/>
              <a:t>Máximo: 3A com braço na </a:t>
            </a:r>
            <a:r>
              <a:rPr lang="pt-BR" dirty="0" smtClean="0"/>
              <a:t>horizontal, sem segurar qualquer objeto</a:t>
            </a:r>
            <a:endParaRPr lang="pt-BR" dirty="0"/>
          </a:p>
          <a:p>
            <a:pPr lvl="1"/>
            <a:r>
              <a:rPr lang="pt-BR" dirty="0"/>
              <a:t>Mínimo: 40mA, com os servos desenergizados ou com braço totalmente na </a:t>
            </a:r>
            <a:r>
              <a:rPr lang="pt-BR" dirty="0" smtClean="0"/>
              <a:t>vertical</a:t>
            </a:r>
          </a:p>
          <a:p>
            <a:r>
              <a:rPr lang="pt-BR" dirty="0" smtClean="0"/>
              <a:t>Dificuldades para o braço robô sair da posição horizontal para a vertical, mesmo sem segurar qualquer objeto. Junta 1 ocasionalmente não respondia, sendo necessário ajudar a levantar o braço robô com a mão.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0: Eixo imaginário paralelo à base, apontando para frente. Negativo: apontando para a direita do eixo; Positivo: apontando para a esquerda do eixo</a:t>
            </a:r>
            <a:endParaRPr lang="pt-BR" dirty="0"/>
          </a:p>
          <a:p>
            <a:pPr lvl="1"/>
            <a:r>
              <a:rPr lang="pt-BR" dirty="0" smtClean="0"/>
              <a:t>Junta 1: Eixo imaginário paralelo ao eixo de giro da base giratória. Negativo: segmento L1 inclinado para frente; positivo: segmento L1 inclinado para trás.</a:t>
            </a:r>
          </a:p>
          <a:p>
            <a:pPr lvl="1"/>
            <a:r>
              <a:rPr lang="pt-BR" dirty="0" smtClean="0"/>
              <a:t>Junta 2: Eixo imaginário paralelo ao segmento L1. Negativo: segmento L2 inclinado para frente; zero: segmento L2 alinhado ao segmento L1.</a:t>
            </a:r>
          </a:p>
        </p:txBody>
      </p:sp>
    </p:spTree>
    <p:extLst>
      <p:ext uri="{BB962C8B-B14F-4D97-AF65-F5344CB8AC3E}">
        <p14:creationId xmlns:p14="http://schemas.microsoft.com/office/powerpoint/2010/main" val="28948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3: Eixo imaginário paralelo ao segmento L2. Negativo: segmento L3 inclinado para frente; positivo: segmento L3 inclinado para trás.</a:t>
            </a:r>
          </a:p>
          <a:p>
            <a:pPr lvl="1"/>
            <a:r>
              <a:rPr lang="pt-BR" dirty="0" smtClean="0"/>
              <a:t>Junta 4: Estando o braço robô inteiro na vertical, é o eixo imaginário paralelo ao mesmo eixo imaginário da junta 0, apontando também para frente.</a:t>
            </a:r>
          </a:p>
        </p:txBody>
      </p:sp>
    </p:spTree>
    <p:extLst>
      <p:ext uri="{BB962C8B-B14F-4D97-AF65-F5344CB8AC3E}">
        <p14:creationId xmlns:p14="http://schemas.microsoft.com/office/powerpoint/2010/main" val="12474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052630"/>
              </p:ext>
            </p:extLst>
          </p:nvPr>
        </p:nvGraphicFramePr>
        <p:xfrm>
          <a:off x="179512" y="1772816"/>
          <a:ext cx="8903069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227"/>
                <a:gridCol w="1780227"/>
                <a:gridCol w="1780227"/>
                <a:gridCol w="1781194"/>
                <a:gridCol w="1781194"/>
              </a:tblGrid>
              <a:tr h="40576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Junta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Ângulos em graus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Posição em 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576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Máximo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Mínima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Máxima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2432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J1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-90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768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2256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-133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800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2208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J3*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-126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74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528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2480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J4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512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2432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GR**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416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79512" y="5106275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 Esta junta utiliza proporção invertida, ou seja, sua posição mínima representa seu ângulo máximo, e sua posição máxima representa seu ângulo mínimo.</a:t>
            </a:r>
          </a:p>
          <a:p>
            <a:r>
              <a:rPr lang="pt-BR" dirty="0"/>
              <a:t>** Ângulos se aplicam ao eixo do servo da garra</a:t>
            </a:r>
          </a:p>
        </p:txBody>
      </p:sp>
    </p:spTree>
    <p:extLst>
      <p:ext uri="{BB962C8B-B14F-4D97-AF65-F5344CB8AC3E}">
        <p14:creationId xmlns:p14="http://schemas.microsoft.com/office/powerpoint/2010/main" val="41598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as juntas forem </a:t>
            </a:r>
            <a:r>
              <a:rPr lang="pt-BR" dirty="0" err="1" smtClean="0"/>
              <a:t>setadas</a:t>
            </a:r>
            <a:r>
              <a:rPr lang="pt-BR" dirty="0" smtClean="0"/>
              <a:t> para as posições mínimas, o braço-robô tenta atingir uma posição impossível, tentando posicionar a garra para dentro da base giratória.</a:t>
            </a:r>
          </a:p>
          <a:p>
            <a:pPr lvl="1"/>
            <a:r>
              <a:rPr lang="pt-BR" dirty="0" smtClean="0"/>
              <a:t>Controle de posição só seria possível com cinemática direta/inversa, para determinação mais precisa do espaço de trabalho do braço-robô.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11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braço robô trepida muito em movimento, principalmente quando se move lentamente.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smtClean="0"/>
              <a:t>O controle de posição enquanto em movimento é indireto, ou seja, a posição que a placa Mini Maestro 24 entende que o </a:t>
            </a:r>
            <a:r>
              <a:rPr lang="pt-BR" dirty="0" err="1" smtClean="0"/>
              <a:t>servomotor</a:t>
            </a:r>
            <a:r>
              <a:rPr lang="pt-BR" dirty="0" smtClean="0"/>
              <a:t> esteja assumindo nem sempre é a posição verdadeira do mesmo.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6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 braço robô trepida quando está parado em qualquer posição que não seja a vertical.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err="1" smtClean="0"/>
              <a:t>Servomotores</a:t>
            </a:r>
            <a:r>
              <a:rPr lang="pt-BR" dirty="0" smtClean="0"/>
              <a:t> de hobby não possuem mecanismo de frenagem quando estão parados (juntas de robôs industriais normalmente possuem mecanismo de frenagem nas juntas, para economia de energia);</a:t>
            </a:r>
          </a:p>
          <a:p>
            <a:pPr lvl="1"/>
            <a:r>
              <a:rPr lang="pt-BR" dirty="0" smtClean="0"/>
              <a:t>A frequência com que os </a:t>
            </a:r>
            <a:r>
              <a:rPr lang="pt-BR" dirty="0" err="1" smtClean="0"/>
              <a:t>servomotores</a:t>
            </a:r>
            <a:r>
              <a:rPr lang="pt-BR" dirty="0" smtClean="0"/>
              <a:t> de hobby checam a posição do eixo não é alta o suficiente para manter o eixo do servo virtualmente parado. Notar que o período do sinal PWM enviado para o </a:t>
            </a:r>
            <a:r>
              <a:rPr lang="pt-BR" dirty="0" err="1" smtClean="0"/>
              <a:t>servomotor</a:t>
            </a:r>
            <a:r>
              <a:rPr lang="pt-BR" dirty="0" smtClean="0"/>
              <a:t> é de 20ms.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56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Escolha dos tamanhos dos segmentos na fase de projeto (cálculos) pode ter tornado o posicionamento da garra menos flexível que o intencionado.</a:t>
            </a:r>
          </a:p>
          <a:p>
            <a:r>
              <a:rPr lang="pt-BR" dirty="0" smtClean="0"/>
              <a:t>Pesos calculados para os segmentos levaram em conta pedaços inteiros da barra de alumínio, mas não levaram em conta a presença de fios elétricos e dos parafusos. Consequência: segmento L1 pode ter ficado mais pesado que o peso que foi calculado, exigindo mais do servo da junta 1, tornando o braço-robô fraco, mesmo para mover objetos de 50 gramas saindo da posição horizontal.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513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Opções para reparar a junta 1:</a:t>
            </a:r>
          </a:p>
          <a:p>
            <a:pPr lvl="1"/>
            <a:r>
              <a:rPr lang="pt-BR" dirty="0" smtClean="0"/>
              <a:t>Simplificar a estrutura do segmento L1</a:t>
            </a:r>
          </a:p>
          <a:p>
            <a:pPr lvl="1"/>
            <a:r>
              <a:rPr lang="pt-BR" dirty="0" smtClean="0"/>
              <a:t>Substituir o servo da junta 1 por 2 servos que somem um torque bem maior.</a:t>
            </a:r>
          </a:p>
          <a:p>
            <a:r>
              <a:rPr lang="pt-BR" dirty="0" smtClean="0"/>
              <a:t>Alta </a:t>
            </a:r>
            <a:r>
              <a:rPr lang="pt-BR" dirty="0" err="1" smtClean="0"/>
              <a:t>repetibilidade</a:t>
            </a:r>
            <a:r>
              <a:rPr lang="pt-BR" dirty="0" smtClean="0"/>
              <a:t>, devido às trepidações (2 a 3 cm).</a:t>
            </a:r>
          </a:p>
          <a:p>
            <a:pPr lvl="1"/>
            <a:r>
              <a:rPr lang="pt-BR" dirty="0" smtClean="0"/>
              <a:t>Molas de torção nas juntas reduziriam a trepidação, a </a:t>
            </a:r>
            <a:r>
              <a:rPr lang="pt-BR" dirty="0" err="1" smtClean="0"/>
              <a:t>repetibilidade</a:t>
            </a:r>
            <a:r>
              <a:rPr lang="pt-BR" dirty="0" smtClean="0"/>
              <a:t> (consequentemente) e o torque sofrido pelas juntas 1, 2 e 3 (e a corrente elétrica consumida) quando o braço estivesse na horizontal.</a:t>
            </a:r>
          </a:p>
          <a:p>
            <a:pPr lvl="1"/>
            <a:r>
              <a:rPr lang="pt-BR" dirty="0" smtClean="0"/>
              <a:t>Molas de torção iriam fazer o braço robô tender à </a:t>
            </a:r>
            <a:r>
              <a:rPr lang="pt-BR" smtClean="0"/>
              <a:t>posição vertical.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650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Ausência de feedback (medição de ângulos) verdadeiro das juntas.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5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do manipulador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Elos ou segmentos</a:t>
            </a:r>
          </a:p>
          <a:p>
            <a:pPr lvl="1"/>
            <a:r>
              <a:rPr lang="pt-BR" dirty="0" smtClean="0"/>
              <a:t>Une uma junta à base fixa, uma junta à outra e/ou uma junta ao atuador final.</a:t>
            </a:r>
          </a:p>
          <a:p>
            <a:pPr lvl="1"/>
            <a:r>
              <a:rPr lang="pt-BR" dirty="0" smtClean="0"/>
              <a:t>Define o material do manipulador</a:t>
            </a:r>
          </a:p>
          <a:p>
            <a:r>
              <a:rPr lang="pt-BR" dirty="0" smtClean="0"/>
              <a:t>Juntas</a:t>
            </a:r>
          </a:p>
          <a:p>
            <a:pPr lvl="1"/>
            <a:r>
              <a:rPr lang="pt-BR" dirty="0" smtClean="0"/>
              <a:t>Movimento entre dois segmentos (elos)</a:t>
            </a:r>
          </a:p>
          <a:p>
            <a:pPr lvl="1"/>
            <a:r>
              <a:rPr lang="pt-BR" dirty="0" smtClean="0"/>
              <a:t>1 junta = 1 grau de liberdade</a:t>
            </a:r>
          </a:p>
          <a:p>
            <a:r>
              <a:rPr lang="pt-BR" dirty="0" smtClean="0"/>
              <a:t>Base fixa</a:t>
            </a:r>
          </a:p>
          <a:p>
            <a:pPr lvl="1"/>
            <a:r>
              <a:rPr lang="pt-BR" dirty="0" smtClean="0"/>
              <a:t>Referencial de posição do atuador final</a:t>
            </a:r>
          </a:p>
          <a:p>
            <a:r>
              <a:rPr lang="pt-BR" dirty="0" smtClean="0"/>
              <a:t>Atuador final</a:t>
            </a:r>
          </a:p>
          <a:p>
            <a:pPr lvl="1"/>
            <a:r>
              <a:rPr lang="pt-BR" dirty="0" smtClean="0"/>
              <a:t>Define a função do manipulador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82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Resolver os problemas descritos nos resultados obtidos e nas considerações finais</a:t>
            </a:r>
          </a:p>
          <a:p>
            <a:r>
              <a:rPr lang="pt-BR" dirty="0" smtClean="0"/>
              <a:t>Modificar os servos para pegar as saídas dos potenciômetros internos e conectá-las aos canais da placa Mini Maestro 24.</a:t>
            </a:r>
          </a:p>
          <a:p>
            <a:pPr lvl="1"/>
            <a:r>
              <a:rPr lang="pt-BR" dirty="0" smtClean="0"/>
              <a:t>Monitorar e controlar fielmente a posição das juntas</a:t>
            </a:r>
          </a:p>
          <a:p>
            <a:pPr lvl="1"/>
            <a:r>
              <a:rPr lang="pt-BR" dirty="0" smtClean="0"/>
              <a:t>Detectar quando existem forças externas sendo aplicadas sobre o braço-robô</a:t>
            </a:r>
          </a:p>
          <a:p>
            <a:pPr lvl="1"/>
            <a:r>
              <a:rPr lang="pt-BR" dirty="0" smtClean="0"/>
              <a:t>Detectar quando o braço-robô não possui força suficiente para se mover (ou mover uma das juntas)</a:t>
            </a:r>
          </a:p>
          <a:p>
            <a:pPr lvl="1"/>
            <a:r>
              <a:rPr lang="pt-BR" dirty="0" smtClean="0"/>
              <a:t>Programar mais facilmente as sequências de posições do braço-robô, bastando apenas posicionar manualmente as juntas do braço-robô, enquanto a placa de controle monitora e envia para o programa de controle as posições em tempo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059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Implementar cinemática direta e inversa para coordenadas cartesianas e/ou coordenadas esféricas.</a:t>
            </a:r>
          </a:p>
          <a:p>
            <a:r>
              <a:rPr lang="pt-BR" dirty="0" smtClean="0"/>
              <a:t>Aprimorar a placa de controle para suportar comandos de decisão e laços.</a:t>
            </a:r>
          </a:p>
          <a:p>
            <a:r>
              <a:rPr lang="pt-BR" dirty="0" smtClean="0"/>
              <a:t>Incluir na placa de controle comando específico para </a:t>
            </a:r>
            <a:r>
              <a:rPr lang="pt-BR" dirty="0" err="1" smtClean="0"/>
              <a:t>desenergizar</a:t>
            </a:r>
            <a:r>
              <a:rPr lang="pt-BR" dirty="0" smtClean="0"/>
              <a:t> os servos.</a:t>
            </a:r>
          </a:p>
          <a:p>
            <a:r>
              <a:rPr lang="pt-BR" dirty="0" smtClean="0"/>
              <a:t>Criar uma linguagem de programação de alto nível.</a:t>
            </a:r>
          </a:p>
          <a:p>
            <a:r>
              <a:rPr lang="pt-BR" dirty="0" smtClean="0"/>
              <a:t>Incluir SD </a:t>
            </a:r>
            <a:r>
              <a:rPr lang="pt-BR" dirty="0" err="1" smtClean="0"/>
              <a:t>Card</a:t>
            </a:r>
            <a:r>
              <a:rPr lang="pt-BR" dirty="0" smtClean="0"/>
              <a:t> (ou outro tipo de mídia) para gravar as sequências de comandos do braço robô.</a:t>
            </a:r>
          </a:p>
          <a:p>
            <a:r>
              <a:rPr lang="pt-BR" dirty="0" smtClean="0"/>
              <a:t>Criação do </a:t>
            </a:r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</a:t>
            </a:r>
          </a:p>
          <a:p>
            <a:r>
              <a:rPr lang="pt-BR" dirty="0" smtClean="0"/>
              <a:t>Criação de uma aplicação em </a:t>
            </a:r>
            <a:r>
              <a:rPr lang="pt-BR" dirty="0" err="1" smtClean="0"/>
              <a:t>Android</a:t>
            </a:r>
            <a:r>
              <a:rPr lang="pt-BR" dirty="0" smtClean="0"/>
              <a:t> com as mesmas funções do software de controle (em uma versão futura, com cinemática direta e inversa).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044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Incluir um módulo </a:t>
            </a:r>
            <a:r>
              <a:rPr lang="pt-BR" dirty="0" err="1" smtClean="0"/>
              <a:t>Wi-fi</a:t>
            </a:r>
            <a:endParaRPr lang="pt-BR" dirty="0" smtClean="0"/>
          </a:p>
          <a:p>
            <a:r>
              <a:rPr lang="pt-BR" dirty="0" smtClean="0"/>
              <a:t>Incluir feedback (e/ou comando) sonoro na placa de controle</a:t>
            </a:r>
          </a:p>
          <a:p>
            <a:r>
              <a:rPr lang="pt-BR" dirty="0" smtClean="0"/>
              <a:t>Incluir sensores de corrente, para detecção/medição de torques externos sendo aplicados sobre as juntas.</a:t>
            </a:r>
          </a:p>
          <a:p>
            <a:r>
              <a:rPr lang="pt-BR" dirty="0" smtClean="0"/>
              <a:t>Criar uma versão do software de controle que permita operar (posicionar, programar etc.) o braço robô manipulando um modelo 3D (controle </a:t>
            </a:r>
            <a:r>
              <a:rPr lang="pt-BR" dirty="0" err="1" smtClean="0"/>
              <a:t>háptico</a:t>
            </a:r>
            <a:r>
              <a:rPr lang="pt-BR" dirty="0" smtClean="0"/>
              <a:t>). O mesmo modelo 3D também irá monitorar a posição corrente do braço-robô.</a:t>
            </a:r>
          </a:p>
          <a:p>
            <a:r>
              <a:rPr lang="pt-BR" dirty="0" smtClean="0"/>
              <a:t>Incluir um sensor para mapear o espaço de trabalho do braço robô e localizar objetos</a:t>
            </a:r>
          </a:p>
          <a:p>
            <a:r>
              <a:rPr lang="pt-BR" dirty="0" smtClean="0"/>
              <a:t>Tornar o braço robô móvel. Incluir bateria e monitoramento da mesma na placa de controle.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143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Recriar o software de controle em Visual Studio C#</a:t>
            </a:r>
          </a:p>
          <a:p>
            <a:r>
              <a:rPr lang="pt-BR" dirty="0" smtClean="0"/>
              <a:t>Recriar o software de controle em </a:t>
            </a:r>
            <a:r>
              <a:rPr lang="pt-BR" dirty="0" err="1" smtClean="0"/>
              <a:t>Scilab</a:t>
            </a:r>
            <a:endParaRPr lang="pt-BR" dirty="0" smtClean="0"/>
          </a:p>
          <a:p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5 graus de liberdade, com segmentos menores perto da garra e segmentos maiores perto da base?</a:t>
            </a:r>
          </a:p>
          <a:p>
            <a:pPr lvl="2"/>
            <a:r>
              <a:rPr lang="pt-BR" dirty="0" smtClean="0"/>
              <a:t>Permitiria, por exemplo, a garra tocar a junta 1 (critério).</a:t>
            </a:r>
          </a:p>
          <a:p>
            <a:pPr lvl="1"/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6 graus de liberdade?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197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1600" dirty="0"/>
              <a:t>BRAGA, NEWTON C. Os Servos. Disponível em &lt;http://www.newtoncbraga.com.br/index.php/110-mecatronica/robotica/898-os-servos-mec006&gt; Acesso em 26/06/2015.</a:t>
            </a:r>
          </a:p>
          <a:p>
            <a:r>
              <a:rPr lang="en-US" sz="1600" dirty="0"/>
              <a:t>BLUETOOTH, DOC. Serial Port Profile. </a:t>
            </a:r>
            <a:r>
              <a:rPr lang="en-US" sz="1600" b="1" dirty="0"/>
              <a:t>Change</a:t>
            </a:r>
            <a:r>
              <a:rPr lang="en-US" sz="1600" dirty="0"/>
              <a:t>, v. 12, p. 29, 2012.</a:t>
            </a:r>
            <a:endParaRPr lang="pt-BR" sz="1600" dirty="0"/>
          </a:p>
          <a:p>
            <a:r>
              <a:rPr lang="en-US" sz="1600" dirty="0"/>
              <a:t>CRAIG, John J. </a:t>
            </a:r>
            <a:r>
              <a:rPr lang="en-US" sz="1600" b="1" dirty="0"/>
              <a:t>Introduction to robotics: mechanics and control</a:t>
            </a:r>
            <a:r>
              <a:rPr lang="en-US" sz="1600" dirty="0"/>
              <a:t>. Upper Saddle River: Pearson Prentice Hall, 2005.</a:t>
            </a:r>
            <a:endParaRPr lang="pt-BR" sz="1600" dirty="0"/>
          </a:p>
          <a:p>
            <a:r>
              <a:rPr lang="en-US" sz="1600" dirty="0"/>
              <a:t>ELFASAKHANY, Ashraf et al. Design and development of a competitive low-cost robot arm with four degrees of freedom. </a:t>
            </a:r>
            <a:r>
              <a:rPr lang="en-US" sz="1600" b="1" dirty="0"/>
              <a:t>Modern Mechanical Engineering</a:t>
            </a:r>
            <a:r>
              <a:rPr lang="en-US" sz="1600" dirty="0"/>
              <a:t>, v. 1, n. 02, p. 47, 2011.</a:t>
            </a:r>
            <a:endParaRPr lang="pt-BR" sz="1600" dirty="0"/>
          </a:p>
          <a:p>
            <a:r>
              <a:rPr lang="en-US" sz="1600" dirty="0"/>
              <a:t>FT232R, U. S. B. UART IC Datasheet. </a:t>
            </a:r>
            <a:r>
              <a:rPr lang="en-US" sz="1600" b="1" dirty="0"/>
              <a:t>Future Technology Devices International Ltd</a:t>
            </a:r>
            <a:r>
              <a:rPr lang="en-US" sz="1600" dirty="0"/>
              <a:t>, 2005.</a:t>
            </a:r>
            <a:endParaRPr lang="pt-BR" sz="1600" dirty="0"/>
          </a:p>
          <a:p>
            <a:r>
              <a:rPr lang="pt-BR" sz="1600" dirty="0"/>
              <a:t>POLOLU CORPORATION. Pololu Maestro Servo Controller User’s Guide. Disponível em &lt;https://www.pololu.com/docs/pdf/0J40/maestro.pdf&gt; Acesso em: 26/06/2015.</a:t>
            </a:r>
          </a:p>
          <a:p>
            <a:r>
              <a:rPr lang="en-US" sz="1600" dirty="0"/>
              <a:t>ROVING NETWORKS. RN-41/RN-41-N Class 1 Bluetooth Module, 2012. </a:t>
            </a:r>
            <a:r>
              <a:rPr lang="pt-BR" sz="1600" dirty="0"/>
              <a:t>Disponível em &lt;http://www.mouser.com/catalog/specsheets/rn-41-ds-v3.3[1].pdf&gt; Acesso em: 25 jun. 2015.</a:t>
            </a:r>
          </a:p>
          <a:p>
            <a:r>
              <a:rPr lang="en-US" sz="1600" dirty="0"/>
              <a:t>THOMPSON, Lawrence M. </a:t>
            </a:r>
            <a:r>
              <a:rPr lang="en-US" sz="1600" b="1" dirty="0"/>
              <a:t>Industrial data communications</a:t>
            </a:r>
            <a:r>
              <a:rPr lang="en-US" sz="1600" dirty="0"/>
              <a:t>. Isa, p 43-49, 2007.</a:t>
            </a:r>
            <a:endParaRPr lang="pt-BR" sz="1600" dirty="0"/>
          </a:p>
          <a:p>
            <a:r>
              <a:rPr lang="en-US" sz="1600" dirty="0"/>
              <a:t>YOSHIKAWA, Tsuneo. Foundations of robotics: analysis and control. MIT Press, 1990.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34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de Junta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Prismática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Rotacional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Fonte: YOSHIKAWA, 1990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46586"/>
            <a:ext cx="1333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4288"/>
            <a:ext cx="180674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005064"/>
            <a:ext cx="1831304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05065"/>
            <a:ext cx="1953189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0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smtClean="0"/>
              <a:t>Mecanismos (</a:t>
            </a:r>
            <a:r>
              <a:rPr lang="pt-BR" dirty="0" smtClean="0"/>
              <a:t>Exemplo)</a:t>
            </a:r>
            <a:endParaRPr lang="pt-BR" dirty="0"/>
          </a:p>
        </p:txBody>
      </p:sp>
      <p:pic>
        <p:nvPicPr>
          <p:cNvPr id="8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3212976"/>
            <a:ext cx="3803610" cy="3492310"/>
          </a:xfrm>
          <a:prstGeom prst="rect">
            <a:avLst/>
          </a:prstGeom>
        </p:spPr>
      </p:pic>
      <p:pic>
        <p:nvPicPr>
          <p:cNvPr id="9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197" y="1688108"/>
            <a:ext cx="4858715" cy="3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Microcontroladores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Circuito que normalmente executa exclusivamente um programa (normalmente chamado de firmware)</a:t>
            </a:r>
          </a:p>
          <a:p>
            <a:r>
              <a:rPr lang="pt-BR" dirty="0" smtClean="0"/>
              <a:t>Usado em sistemas embarcados</a:t>
            </a:r>
          </a:p>
          <a:p>
            <a:r>
              <a:rPr lang="pt-BR" dirty="0" smtClean="0"/>
              <a:t>Inclui memória RAM interna, memória ROM de programa e demais recursos encontrados também em microprocessadores (ULA, contador de programa etc.)</a:t>
            </a:r>
          </a:p>
          <a:p>
            <a:r>
              <a:rPr lang="pt-BR" dirty="0" smtClean="0"/>
              <a:t>Comumente encontrados em placas de desenvolvimento</a:t>
            </a:r>
          </a:p>
          <a:p>
            <a:r>
              <a:rPr lang="pt-BR" dirty="0" smtClean="0"/>
              <a:t>Um firmware é um programa de </a:t>
            </a:r>
            <a:r>
              <a:rPr lang="pt-BR" dirty="0" err="1" smtClean="0"/>
              <a:t>microcontrolador</a:t>
            </a:r>
            <a:r>
              <a:rPr lang="pt-BR" dirty="0" smtClean="0"/>
              <a:t> que recebe </a:t>
            </a:r>
            <a:r>
              <a:rPr lang="pt-BR" smtClean="0"/>
              <a:t>poucas modificações.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67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Fabricantes de </a:t>
            </a:r>
            <a:r>
              <a:rPr lang="pt-BR" dirty="0" err="1" smtClean="0"/>
              <a:t>Microcontroladores</a:t>
            </a:r>
            <a:r>
              <a:rPr lang="pt-BR" dirty="0" smtClean="0"/>
              <a:t> e Microprocessadores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176"/>
            <a:ext cx="8229600" cy="47091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Fabricantes</a:t>
            </a:r>
          </a:p>
          <a:p>
            <a:pPr lvl="1"/>
            <a:r>
              <a:rPr lang="pt-BR" dirty="0" smtClean="0"/>
              <a:t>Microchip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Atmel</a:t>
            </a:r>
            <a:r>
              <a:rPr lang="pt-BR" dirty="0" smtClean="0"/>
              <a:t> (Atualmente pertencente à Microchip)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Freescale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smtClean="0"/>
              <a:t>ARM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Intel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Texas </a:t>
            </a:r>
            <a:r>
              <a:rPr lang="pt-BR" dirty="0" err="1" smtClean="0"/>
              <a:t>Instruments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Broadcom</a:t>
            </a:r>
            <a:endParaRPr lang="pt-BR" dirty="0" smtClean="0"/>
          </a:p>
        </p:txBody>
      </p:sp>
      <p:pic>
        <p:nvPicPr>
          <p:cNvPr id="4098" name="Picture 2" descr="atme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44" y="2520795"/>
            <a:ext cx="936104" cy="67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car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9" y="3026617"/>
            <a:ext cx="109102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14" y="3904416"/>
            <a:ext cx="831056" cy="2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Resultado de imagem para Microch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2" descr="Resultado de imagem para Microchi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1960200"/>
            <a:ext cx="11059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 descr="https://upload.wikimedia.org/wikipedia/commons/thumb/c/c9/Intel-logo.svg/200px-Intel-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4297083"/>
            <a:ext cx="936790" cy="622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115" name="Picture 19" descr="https://n1.octostatic.com/highfive/images/logos/vmp/370-1939869ad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17" y="5011458"/>
            <a:ext cx="1819343" cy="42976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1" descr="Resultado de imagem para Broadcom"/>
          <p:cNvSpPr>
            <a:spLocks noChangeAspect="1" noChangeArrowheads="1"/>
          </p:cNvSpPr>
          <p:nvPr/>
        </p:nvSpPr>
        <p:spPr bwMode="auto">
          <a:xfrm>
            <a:off x="155575" y="-6858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23" descr="Resultado de imagem para Broadcom"/>
          <p:cNvSpPr>
            <a:spLocks noChangeAspect="1" noChangeArrowheads="1"/>
          </p:cNvSpPr>
          <p:nvPr/>
        </p:nvSpPr>
        <p:spPr bwMode="auto">
          <a:xfrm>
            <a:off x="307975" y="-5334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2" y="5560600"/>
            <a:ext cx="730769" cy="72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8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Placas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 smtClean="0"/>
          </a:p>
          <a:p>
            <a:pPr lvl="1"/>
            <a:r>
              <a:rPr lang="pt-BR" dirty="0" err="1" smtClean="0"/>
              <a:t>Beaglebone</a:t>
            </a:r>
            <a:r>
              <a:rPr lang="pt-BR" dirty="0" smtClean="0"/>
              <a:t> Black</a:t>
            </a:r>
          </a:p>
          <a:p>
            <a:pPr lvl="1"/>
            <a:endParaRPr lang="pt-BR" dirty="0" smtClean="0"/>
          </a:p>
        </p:txBody>
      </p:sp>
      <p:pic>
        <p:nvPicPr>
          <p:cNvPr id="2052" name="Picture 4" descr="  Arduino UNO R3 - Original da Itá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2376264" cy="20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spberry Pi 3 - Model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64" y="386104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agleBone Black - Rev 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" y="4462137"/>
            <a:ext cx="3192290" cy="23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angulado 5"/>
          <p:cNvCxnSpPr/>
          <p:nvPr/>
        </p:nvCxnSpPr>
        <p:spPr>
          <a:xfrm flipV="1">
            <a:off x="3624064" y="2492896"/>
            <a:ext cx="1956048" cy="288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/>
          <p:nvPr/>
        </p:nvCxnSpPr>
        <p:spPr>
          <a:xfrm rot="5400000">
            <a:off x="1862398" y="3887750"/>
            <a:ext cx="504056" cy="4506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/>
          <p:nvPr/>
        </p:nvCxnSpPr>
        <p:spPr>
          <a:xfrm rot="16200000" flipH="1">
            <a:off x="3275856" y="3212976"/>
            <a:ext cx="1080120" cy="1080120"/>
          </a:xfrm>
          <a:prstGeom prst="bentConnector3">
            <a:avLst>
              <a:gd name="adj1" fmla="val 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8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Ready</a:t>
            </a:r>
            <a:r>
              <a:rPr lang="pt-BR" dirty="0" smtClean="0"/>
              <a:t> For PIC</a:t>
            </a:r>
          </a:p>
          <a:p>
            <a:pPr lvl="1"/>
            <a:r>
              <a:rPr lang="pt-BR" dirty="0" smtClean="0"/>
              <a:t>McLab2</a:t>
            </a:r>
          </a:p>
          <a:p>
            <a:pPr lvl="1"/>
            <a:r>
              <a:rPr lang="pt-BR" dirty="0" err="1" smtClean="0"/>
              <a:t>Freescale</a:t>
            </a:r>
            <a:r>
              <a:rPr lang="pt-BR" dirty="0" smtClean="0"/>
              <a:t> </a:t>
            </a:r>
            <a:r>
              <a:rPr lang="pt-BR" dirty="0" err="1" smtClean="0"/>
              <a:t>Freedom</a:t>
            </a:r>
            <a:endParaRPr lang="pt-BR" dirty="0" smtClean="0"/>
          </a:p>
        </p:txBody>
      </p:sp>
      <p:pic>
        <p:nvPicPr>
          <p:cNvPr id="2050" name="Picture 2" descr="McLab2 - 1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32" y="3933056"/>
            <a:ext cx="292494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netis k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44787"/>
            <a:ext cx="1728192" cy="11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3"/>
          <p:cNvPicPr/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313624" y="2204864"/>
            <a:ext cx="2543360" cy="151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angulado 4"/>
          <p:cNvCxnSpPr/>
          <p:nvPr/>
        </p:nvCxnSpPr>
        <p:spPr>
          <a:xfrm>
            <a:off x="3563888" y="2708920"/>
            <a:ext cx="1558944" cy="7200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/>
          <p:cNvCxnSpPr/>
          <p:nvPr/>
        </p:nvCxnSpPr>
        <p:spPr>
          <a:xfrm>
            <a:off x="2627784" y="3212976"/>
            <a:ext cx="2376264" cy="2016224"/>
          </a:xfrm>
          <a:prstGeom prst="bentConnector3">
            <a:avLst>
              <a:gd name="adj1" fmla="val 7565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654299" y="3861048"/>
            <a:ext cx="0" cy="711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Padrão de comunicação serial que especifica:</a:t>
            </a:r>
          </a:p>
          <a:p>
            <a:pPr lvl="1"/>
            <a:r>
              <a:rPr lang="pt-BR" dirty="0" smtClean="0"/>
              <a:t>Características elétricas</a:t>
            </a:r>
          </a:p>
          <a:p>
            <a:pPr lvl="1"/>
            <a:r>
              <a:rPr lang="pt-BR" dirty="0" smtClean="0"/>
              <a:t>Sinais</a:t>
            </a:r>
          </a:p>
          <a:p>
            <a:pPr lvl="1"/>
            <a:r>
              <a:rPr lang="pt-BR" dirty="0" smtClean="0"/>
              <a:t>Bits</a:t>
            </a:r>
          </a:p>
          <a:p>
            <a:pPr lvl="1"/>
            <a:r>
              <a:rPr lang="pt-BR" dirty="0" smtClean="0"/>
              <a:t>Conectores</a:t>
            </a:r>
          </a:p>
          <a:p>
            <a:pPr lvl="1"/>
            <a:r>
              <a:rPr lang="pt-BR" dirty="0" smtClean="0"/>
              <a:t>Conexão entre um DTE (Equipamento Terminal de Dados) e um DCE (Equipamento Periférico)</a:t>
            </a:r>
            <a:endParaRPr lang="pt-BR" dirty="0"/>
          </a:p>
          <a:p>
            <a:pPr marL="585216" lvl="1" indent="0">
              <a:buNone/>
            </a:pPr>
            <a:endParaRPr lang="pt-BR" dirty="0" smtClean="0"/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382248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pt-BR" dirty="0"/>
              <a:t>DCE (Data </a:t>
            </a:r>
            <a:r>
              <a:rPr lang="pt-BR" dirty="0" err="1"/>
              <a:t>Circuit-Terminating</a:t>
            </a:r>
            <a:r>
              <a:rPr lang="pt-BR" dirty="0"/>
              <a:t> </a:t>
            </a:r>
            <a:r>
              <a:rPr lang="pt-BR" dirty="0" err="1"/>
              <a:t>Equipment</a:t>
            </a:r>
            <a:r>
              <a:rPr lang="pt-BR" dirty="0"/>
              <a:t>): Equipamento encarado como periférico, que pode servir para: </a:t>
            </a:r>
          </a:p>
          <a:p>
            <a:pPr lvl="1"/>
            <a:r>
              <a:rPr lang="pt-BR" dirty="0"/>
              <a:t>Comunicação. Por exemplo, os modems (equipamentos de modulação e </a:t>
            </a:r>
            <a:r>
              <a:rPr lang="pt-BR" dirty="0" err="1"/>
              <a:t>demodulação</a:t>
            </a:r>
            <a:r>
              <a:rPr lang="pt-BR" dirty="0"/>
              <a:t> de sinal);</a:t>
            </a:r>
          </a:p>
          <a:p>
            <a:pPr lvl="1"/>
            <a:r>
              <a:rPr lang="pt-BR" dirty="0"/>
              <a:t>Dispositivo Periférico (Para interação com o usuário). Por exemplo, impressoras (modelos fabricados </a:t>
            </a:r>
            <a:r>
              <a:rPr lang="pt-BR" dirty="0" smtClean="0"/>
              <a:t>os </a:t>
            </a:r>
            <a:r>
              <a:rPr lang="pt-BR" dirty="0"/>
              <a:t>anos 90), scanners, ECF (emissores de cupom fiscal), PDV (pontos de venda), leitores de códigos de barras, dispositivos para controle de acesso etc.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DTE (Data Terminal </a:t>
            </a:r>
            <a:r>
              <a:rPr lang="pt-BR" dirty="0" err="1"/>
              <a:t>Equipment</a:t>
            </a:r>
            <a:r>
              <a:rPr lang="pt-BR" dirty="0"/>
              <a:t>): Equipamento terminal que processa dados que podem vir do DCE ou ser enviados para o mesmo. Pode ser, por exemplo, um computador, um CLP ou mesmo um </a:t>
            </a:r>
            <a:r>
              <a:rPr lang="pt-BR" dirty="0" err="1"/>
              <a:t>microcontrolador</a:t>
            </a:r>
            <a:r>
              <a:rPr lang="pt-BR" dirty="0"/>
              <a:t>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Padrão ainda utilizado em novos projetos</a:t>
            </a:r>
          </a:p>
          <a:p>
            <a:r>
              <a:rPr lang="pt-BR" dirty="0" smtClean="0"/>
              <a:t>Fácil de implementar</a:t>
            </a:r>
          </a:p>
          <a:p>
            <a:r>
              <a:rPr lang="pt-BR" dirty="0" smtClean="0"/>
              <a:t>Em novos projetos, é mais comum utilizar o RS-232 via virtualização por USB ou Bluetooth</a:t>
            </a:r>
          </a:p>
        </p:txBody>
      </p:sp>
    </p:spTree>
    <p:extLst>
      <p:ext uri="{BB962C8B-B14F-4D97-AF65-F5344CB8AC3E}">
        <p14:creationId xmlns:p14="http://schemas.microsoft.com/office/powerpoint/2010/main" val="40461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Virtualização por USB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Recurso do sistema operacional que emula uma porta serial na porta USB, criando uma porta COM (Windows)</a:t>
            </a:r>
          </a:p>
          <a:p>
            <a:r>
              <a:rPr lang="pt-BR" dirty="0" smtClean="0"/>
              <a:t>Usado normalmente em conversores USB-serial</a:t>
            </a:r>
          </a:p>
          <a:p>
            <a:r>
              <a:rPr lang="pt-BR" dirty="0" smtClean="0"/>
              <a:t>Conversor USB-serial incluído na maioria das placas de desenvolvimento microcontroladas</a:t>
            </a:r>
            <a:endParaRPr lang="pt-BR" dirty="0"/>
          </a:p>
        </p:txBody>
      </p:sp>
      <p:pic>
        <p:nvPicPr>
          <p:cNvPr id="4" name="Picture 9" descr="C:\Users\Amaro\Documents\Especialização em Automação Industrial\TCC\FT232RL_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653136"/>
            <a:ext cx="2664296" cy="176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30910"/>
            <a:ext cx="2266950" cy="165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Virtualização por</a:t>
            </a:r>
            <a:br>
              <a:rPr lang="pt-BR" dirty="0" smtClean="0"/>
            </a:br>
            <a:r>
              <a:rPr lang="pt-BR" dirty="0" smtClean="0"/>
              <a:t>Bluetooth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Emula uma porta serial em uma conexão bluetooth</a:t>
            </a:r>
          </a:p>
          <a:p>
            <a:r>
              <a:rPr lang="pt-BR" dirty="0" smtClean="0"/>
              <a:t>Requer pareamento entre os dispositivos</a:t>
            </a:r>
          </a:p>
          <a:p>
            <a:r>
              <a:rPr lang="pt-BR" dirty="0" smtClean="0"/>
              <a:t>Perfil (profile) SPP (Serial </a:t>
            </a:r>
            <a:r>
              <a:rPr lang="pt-BR" dirty="0" err="1" smtClean="0"/>
              <a:t>Port</a:t>
            </a:r>
            <a:r>
              <a:rPr lang="pt-BR" dirty="0" smtClean="0"/>
              <a:t> Profile)</a:t>
            </a:r>
          </a:p>
          <a:p>
            <a:r>
              <a:rPr lang="pt-BR" dirty="0" smtClean="0"/>
              <a:t>Em dispositivos embarcados, podem ser utilizados módulos </a:t>
            </a:r>
            <a:r>
              <a:rPr lang="pt-BR" dirty="0" err="1" smtClean="0"/>
              <a:t>bluetooth</a:t>
            </a:r>
            <a:r>
              <a:rPr lang="pt-BR" dirty="0" smtClean="0"/>
              <a:t> que possuem SPP</a:t>
            </a:r>
          </a:p>
          <a:p>
            <a:endParaRPr lang="pt-BR" dirty="0"/>
          </a:p>
        </p:txBody>
      </p:sp>
      <p:pic>
        <p:nvPicPr>
          <p:cNvPr id="5122" name="Picture 2" descr="Modulo Bluetooth - HC-0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1827604" cy="182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>
            <a:off x="5868144" y="4882862"/>
            <a:ext cx="2770149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7185"/>
            <a:ext cx="1819275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1806305" y="589026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HC-05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67944" y="605385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RN-41 </a:t>
            </a:r>
          </a:p>
        </p:txBody>
      </p:sp>
    </p:spTree>
    <p:extLst>
      <p:ext uri="{BB962C8B-B14F-4D97-AF65-F5344CB8AC3E}">
        <p14:creationId xmlns:p14="http://schemas.microsoft.com/office/powerpoint/2010/main" val="32277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pt-BR" dirty="0" smtClean="0"/>
              <a:t>Motores que permitem o controle de posição angular</a:t>
            </a:r>
          </a:p>
          <a:p>
            <a:r>
              <a:rPr lang="pt-BR" dirty="0" smtClean="0"/>
              <a:t>Industriais</a:t>
            </a:r>
          </a:p>
          <a:p>
            <a:pPr lvl="1"/>
            <a:r>
              <a:rPr lang="pt-BR" dirty="0" smtClean="0"/>
              <a:t>Altas tensões (220V a 380V)</a:t>
            </a:r>
          </a:p>
          <a:p>
            <a:pPr lvl="1"/>
            <a:r>
              <a:rPr lang="pt-BR" dirty="0" smtClean="0"/>
              <a:t>Utilizam </a:t>
            </a:r>
            <a:r>
              <a:rPr lang="pt-BR" dirty="0" err="1" smtClean="0"/>
              <a:t>servoconversores</a:t>
            </a:r>
            <a:r>
              <a:rPr lang="pt-BR" dirty="0" smtClean="0"/>
              <a:t> por padrão</a:t>
            </a:r>
          </a:p>
          <a:p>
            <a:pPr lvl="1"/>
            <a:r>
              <a:rPr lang="pt-BR" dirty="0" smtClean="0"/>
              <a:t>Controle de posição, velocidade e torque no </a:t>
            </a:r>
            <a:r>
              <a:rPr lang="pt-BR" dirty="0" err="1" smtClean="0"/>
              <a:t>servoconversor</a:t>
            </a:r>
            <a:endParaRPr lang="pt-BR" dirty="0" smtClean="0"/>
          </a:p>
          <a:p>
            <a:r>
              <a:rPr lang="pt-BR" dirty="0" smtClean="0"/>
              <a:t>Hobby: </a:t>
            </a:r>
          </a:p>
          <a:p>
            <a:pPr lvl="1"/>
            <a:r>
              <a:rPr lang="pt-BR" dirty="0" smtClean="0"/>
              <a:t>Utilizados frequentemente em aeromodelos</a:t>
            </a:r>
          </a:p>
          <a:p>
            <a:pPr lvl="1"/>
            <a:r>
              <a:rPr lang="pt-BR" dirty="0" smtClean="0"/>
              <a:t>Baixas tensões (4V a 7V)</a:t>
            </a:r>
          </a:p>
          <a:p>
            <a:pPr lvl="1"/>
            <a:r>
              <a:rPr lang="pt-BR" dirty="0" smtClean="0"/>
              <a:t>Controle de posição interno à carcaça do </a:t>
            </a:r>
            <a:r>
              <a:rPr lang="pt-BR" dirty="0" err="1" smtClean="0"/>
              <a:t>servomotor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20" descr="http://www.asksistemas.com.br/imagens/weg_servomotor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8342"/>
            <a:ext cx="1732526" cy="144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http://i01.i.aliimg.com/photo/v0/50013104809_3/Industrial_robot_COMAU_Smart_S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4" y="2118342"/>
            <a:ext cx="1621192" cy="287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3461"/>
            <a:ext cx="4982000" cy="304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crmodelismo.com/media/catalog/product/cache/1/image/265x265/17f82f742ffe127f42dca9de82fb58b1/i/m/image_13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r="-271" b="16265"/>
          <a:stretch/>
        </p:blipFill>
        <p:spPr bwMode="auto">
          <a:xfrm>
            <a:off x="395536" y="1124744"/>
            <a:ext cx="3816424" cy="2619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learserv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92" y="1700808"/>
            <a:ext cx="2966711" cy="25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Malha de controle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1996" b="14625"/>
          <a:stretch/>
        </p:blipFill>
        <p:spPr bwMode="auto">
          <a:xfrm>
            <a:off x="395536" y="1916832"/>
            <a:ext cx="8184288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39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 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4034"/>
          </a:xfrm>
        </p:spPr>
        <p:txBody>
          <a:bodyPr>
            <a:normAutofit/>
          </a:bodyPr>
          <a:lstStyle/>
          <a:p>
            <a:r>
              <a:rPr lang="pt-BR" dirty="0" smtClean="0"/>
              <a:t>Sinal PWM</a:t>
            </a:r>
          </a:p>
          <a:p>
            <a:r>
              <a:rPr lang="pt-BR" dirty="0" smtClean="0"/>
              <a:t>É um código, não um sinal de controle de potência</a:t>
            </a:r>
          </a:p>
          <a:p>
            <a:endParaRPr lang="pt-BR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17156"/>
            <a:ext cx="8229600" cy="2548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01903"/>
            <a:ext cx="8229600" cy="450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Servomotores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0916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Características de um </a:t>
            </a:r>
            <a:r>
              <a:rPr lang="pt-BR" dirty="0" err="1" smtClean="0"/>
              <a:t>servomotor</a:t>
            </a:r>
            <a:r>
              <a:rPr lang="pt-BR" dirty="0" smtClean="0"/>
              <a:t> de Hobby</a:t>
            </a:r>
          </a:p>
          <a:p>
            <a:pPr lvl="1"/>
            <a:r>
              <a:rPr lang="pt-BR" dirty="0" smtClean="0"/>
              <a:t>Torque</a:t>
            </a:r>
          </a:p>
          <a:p>
            <a:pPr lvl="2"/>
            <a:r>
              <a:rPr lang="pt-BR" dirty="0" smtClean="0"/>
              <a:t>Dado normalmente em Kg.cm (Quilograma-centímetro), Kgf.cm (</a:t>
            </a:r>
            <a:r>
              <a:rPr lang="pt-BR" smtClean="0"/>
              <a:t>Quilograma-força centímetro) </a:t>
            </a:r>
            <a:r>
              <a:rPr lang="pt-BR" dirty="0" smtClean="0"/>
              <a:t>e/ou </a:t>
            </a:r>
            <a:r>
              <a:rPr lang="pt-BR" dirty="0" err="1" smtClean="0"/>
              <a:t>N.m</a:t>
            </a:r>
            <a:r>
              <a:rPr lang="pt-BR" dirty="0" smtClean="0"/>
              <a:t> (Newton-metro)</a:t>
            </a:r>
          </a:p>
          <a:p>
            <a:pPr lvl="1"/>
            <a:r>
              <a:rPr lang="pt-BR" dirty="0" smtClean="0"/>
              <a:t>Peso</a:t>
            </a:r>
          </a:p>
          <a:p>
            <a:pPr lvl="2"/>
            <a:r>
              <a:rPr lang="pt-BR" dirty="0" smtClean="0"/>
              <a:t>Dado em gramas</a:t>
            </a:r>
          </a:p>
          <a:p>
            <a:pPr lvl="1"/>
            <a:r>
              <a:rPr lang="pt-BR" dirty="0" smtClean="0"/>
              <a:t>Tensão</a:t>
            </a:r>
          </a:p>
          <a:p>
            <a:pPr lvl="2"/>
            <a:r>
              <a:rPr lang="pt-BR" dirty="0" smtClean="0"/>
              <a:t>Dada em volts (V)</a:t>
            </a:r>
          </a:p>
          <a:p>
            <a:pPr lvl="2"/>
            <a:r>
              <a:rPr lang="pt-BR" dirty="0" smtClean="0"/>
              <a:t>Normalmente entre 5V e 7V</a:t>
            </a:r>
          </a:p>
          <a:p>
            <a:pPr lvl="2"/>
            <a:r>
              <a:rPr lang="pt-BR" dirty="0" smtClean="0"/>
              <a:t>Influi no torque</a:t>
            </a:r>
          </a:p>
          <a:p>
            <a:pPr lvl="1"/>
            <a:r>
              <a:rPr lang="pt-BR" dirty="0" smtClean="0"/>
              <a:t>Velocidade</a:t>
            </a:r>
          </a:p>
          <a:p>
            <a:pPr lvl="2"/>
            <a:r>
              <a:rPr lang="pt-BR" dirty="0" smtClean="0"/>
              <a:t>Dada em segundos/60º</a:t>
            </a:r>
          </a:p>
          <a:p>
            <a:pPr lvl="1"/>
            <a:r>
              <a:rPr lang="pt-BR" dirty="0" smtClean="0"/>
              <a:t>Ângulo máximo</a:t>
            </a:r>
          </a:p>
          <a:p>
            <a:pPr lvl="2"/>
            <a:r>
              <a:rPr lang="pt-BR" dirty="0" smtClean="0"/>
              <a:t>Dado em graus</a:t>
            </a:r>
          </a:p>
        </p:txBody>
      </p:sp>
      <p:pic>
        <p:nvPicPr>
          <p:cNvPr id="6" name="Picture 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1512168" cy="3134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7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aplicados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</a:p>
          <a:p>
            <a:r>
              <a:rPr lang="pt-BR" dirty="0" smtClean="0"/>
              <a:t>Microcontroladores</a:t>
            </a:r>
          </a:p>
          <a:p>
            <a:r>
              <a:rPr lang="pt-BR" dirty="0" smtClean="0"/>
              <a:t>Padrão EIA/TIA-232F (RS-232)</a:t>
            </a:r>
          </a:p>
          <a:p>
            <a:pPr lvl="1"/>
            <a:r>
              <a:rPr lang="pt-BR" dirty="0" smtClean="0"/>
              <a:t>Virtualização por USB</a:t>
            </a:r>
          </a:p>
          <a:p>
            <a:pPr lvl="1"/>
            <a:r>
              <a:rPr lang="pt-BR" dirty="0" smtClean="0"/>
              <a:t>Virtualização por Bluetooth</a:t>
            </a:r>
          </a:p>
          <a:p>
            <a:r>
              <a:rPr lang="pt-BR" dirty="0" smtClean="0"/>
              <a:t>Servomotores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5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6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Propósito do robô: mover pequenos objetos</a:t>
            </a:r>
          </a:p>
          <a:p>
            <a:pPr lvl="1"/>
            <a:r>
              <a:rPr lang="pt-BR" dirty="0" smtClean="0"/>
              <a:t>Define a escolha do atuador:</a:t>
            </a:r>
          </a:p>
          <a:p>
            <a:pPr lvl="2"/>
            <a:r>
              <a:rPr lang="pt-BR" dirty="0" smtClean="0"/>
              <a:t>Ventosa</a:t>
            </a:r>
          </a:p>
          <a:p>
            <a:pPr lvl="2"/>
            <a:r>
              <a:rPr lang="pt-BR" dirty="0" smtClean="0"/>
              <a:t>Imã</a:t>
            </a:r>
          </a:p>
          <a:p>
            <a:pPr lvl="2"/>
            <a:r>
              <a:rPr lang="pt-BR" dirty="0" smtClean="0"/>
              <a:t>Garra</a:t>
            </a:r>
          </a:p>
          <a:p>
            <a:pPr lvl="3"/>
            <a:r>
              <a:rPr lang="pt-BR" dirty="0" smtClean="0"/>
              <a:t>Grifo</a:t>
            </a:r>
          </a:p>
          <a:p>
            <a:pPr lvl="3"/>
            <a:r>
              <a:rPr lang="pt-BR" dirty="0" smtClean="0"/>
              <a:t>Pinça</a:t>
            </a:r>
          </a:p>
          <a:p>
            <a:pPr lvl="3"/>
            <a:r>
              <a:rPr lang="pt-BR" dirty="0" smtClean="0"/>
              <a:t>Mão Robótica (similar à mão humana)</a:t>
            </a:r>
          </a:p>
          <a:p>
            <a:pPr marL="365760" lvl="0" indent="0">
              <a:buNone/>
            </a:pPr>
            <a:r>
              <a:rPr lang="pt-BR" dirty="0"/>
              <a:t>Tipo do atuador final: optou-se por uma garra mecânica </a:t>
            </a:r>
            <a:r>
              <a:rPr lang="pt-BR" dirty="0" smtClean="0"/>
              <a:t>MKII (pinça);</a:t>
            </a:r>
            <a:endParaRPr lang="pt-BR" dirty="0"/>
          </a:p>
          <a:p>
            <a:pPr marL="365760" indent="0">
              <a:buNone/>
            </a:pP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194421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maro\Pictures\main-robotique-mechate-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4553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01208"/>
            <a:ext cx="9874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objeto deve ser movido: posicionamento e giro</a:t>
            </a:r>
          </a:p>
          <a:p>
            <a:pPr lvl="1"/>
            <a:r>
              <a:rPr lang="pt-BR" dirty="0" smtClean="0"/>
              <a:t>Define o mecanismo do braço-robô</a:t>
            </a:r>
          </a:p>
          <a:p>
            <a:pPr lvl="2"/>
            <a:r>
              <a:rPr lang="pt-BR" dirty="0" smtClean="0"/>
              <a:t>Quantidade de juntas (graus de liberdade)</a:t>
            </a:r>
          </a:p>
          <a:p>
            <a:pPr lvl="2"/>
            <a:r>
              <a:rPr lang="pt-BR" dirty="0" smtClean="0"/>
              <a:t>Características de cada junta:</a:t>
            </a:r>
          </a:p>
          <a:p>
            <a:pPr lvl="3"/>
            <a:r>
              <a:rPr lang="pt-BR" dirty="0" smtClean="0"/>
              <a:t>Se prismática (translacional)</a:t>
            </a:r>
          </a:p>
          <a:p>
            <a:pPr lvl="3"/>
            <a:r>
              <a:rPr lang="pt-BR" dirty="0" smtClean="0"/>
              <a:t>Se rotacional. Eixo de giro:</a:t>
            </a:r>
          </a:p>
          <a:p>
            <a:pPr lvl="4"/>
            <a:r>
              <a:rPr lang="pt-BR" dirty="0" smtClean="0"/>
              <a:t>Perpendicular a 2 segmentos: junta dobradiça</a:t>
            </a:r>
          </a:p>
          <a:p>
            <a:pPr lvl="5"/>
            <a:r>
              <a:rPr lang="pt-BR" dirty="0" smtClean="0"/>
              <a:t>Paralelo à superfície da base</a:t>
            </a:r>
          </a:p>
          <a:p>
            <a:pPr lvl="5"/>
            <a:r>
              <a:rPr lang="pt-BR" dirty="0" smtClean="0"/>
              <a:t>Perpendicular à superfície da base</a:t>
            </a:r>
          </a:p>
          <a:p>
            <a:pPr lvl="4"/>
            <a:r>
              <a:rPr lang="pt-BR" dirty="0" smtClean="0"/>
              <a:t>Paralela a 2 segmentos: junta de torção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682724" cy="39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6084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45" y="5253777"/>
            <a:ext cx="724340" cy="3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89" y="5627566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4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o objeto deve ser movido: posicionamento e </a:t>
            </a:r>
            <a:r>
              <a:rPr lang="pt-BR" dirty="0" smtClean="0"/>
              <a:t>giro</a:t>
            </a:r>
          </a:p>
          <a:p>
            <a:pPr lvl="1"/>
            <a:r>
              <a:rPr lang="pt-BR" dirty="0" smtClean="0"/>
              <a:t>Movimentos que foram definidos para o objeto a ser manipulado:</a:t>
            </a:r>
          </a:p>
          <a:p>
            <a:pPr lvl="2"/>
            <a:r>
              <a:rPr lang="pt-BR" dirty="0" smtClean="0"/>
              <a:t>Posicionamento em x, y, z (3 graus de liberdade)</a:t>
            </a:r>
          </a:p>
          <a:p>
            <a:pPr lvl="3"/>
            <a:r>
              <a:rPr lang="pt-BR" dirty="0" smtClean="0"/>
              <a:t>Opção de ter juntas rotacionais ou translacionais</a:t>
            </a:r>
          </a:p>
          <a:p>
            <a:pPr lvl="3"/>
            <a:r>
              <a:rPr lang="pt-BR" dirty="0" smtClean="0"/>
              <a:t>Optamos por:</a:t>
            </a:r>
          </a:p>
          <a:p>
            <a:pPr lvl="4"/>
            <a:r>
              <a:rPr lang="pt-BR" dirty="0" smtClean="0"/>
              <a:t>1 junta rotacional na base com eixo de rotação perpendicular à mesma</a:t>
            </a:r>
          </a:p>
          <a:p>
            <a:pPr lvl="4"/>
            <a:r>
              <a:rPr lang="pt-BR" dirty="0" smtClean="0"/>
              <a:t>2 juntas rotacionais dobradiças com eixo de rotação paralelo à superfície da base </a:t>
            </a:r>
          </a:p>
          <a:p>
            <a:pPr lvl="4"/>
            <a:r>
              <a:rPr lang="pt-BR" dirty="0" smtClean="0"/>
              <a:t>Obs.: possibilidade de descrever posicionamento por coordenadas esféricas (teta, </a:t>
            </a:r>
            <a:r>
              <a:rPr lang="pt-BR" dirty="0" err="1" smtClean="0"/>
              <a:t>fi</a:t>
            </a:r>
            <a:r>
              <a:rPr lang="pt-BR" dirty="0" smtClean="0"/>
              <a:t>, raio)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25099" y="4133852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96" y="5127280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2" y="512328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3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objeto deve ser movido: posicionamento e giro</a:t>
            </a:r>
          </a:p>
          <a:p>
            <a:pPr lvl="1"/>
            <a:r>
              <a:rPr lang="pt-BR" dirty="0"/>
              <a:t>Movimentos que foram definidos para o objeto a ser manipulado:</a:t>
            </a:r>
          </a:p>
          <a:p>
            <a:pPr lvl="2"/>
            <a:r>
              <a:rPr lang="pt-BR" dirty="0" smtClean="0"/>
              <a:t>Rotação em torno de eixo paralelo à base (1 grau de liberdade)</a:t>
            </a:r>
          </a:p>
          <a:p>
            <a:pPr lvl="3"/>
            <a:r>
              <a:rPr lang="pt-BR" dirty="0" smtClean="0"/>
              <a:t>Junta obrigatoriamente rotacional dobradiça com eixo paralelo à base. </a:t>
            </a:r>
          </a:p>
          <a:p>
            <a:pPr lvl="2"/>
            <a:r>
              <a:rPr lang="pt-BR" dirty="0" smtClean="0"/>
              <a:t>Rotação em torno de eixo paralelo ao pulso da garra (1 grau de liberdade</a:t>
            </a:r>
          </a:p>
          <a:p>
            <a:pPr lvl="3"/>
            <a:r>
              <a:rPr lang="pt-BR" dirty="0" smtClean="0"/>
              <a:t>Junta obrigatoriamente rotacional de torção no pulso da garra   </a:t>
            </a:r>
          </a:p>
          <a:p>
            <a:pPr lvl="2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0320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2" y="5811628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Mecanismo definido (5 graus de liberdade):</a:t>
            </a:r>
            <a:endParaRPr lang="pt-BR" dirty="0"/>
          </a:p>
        </p:txBody>
      </p:sp>
      <p:pic>
        <p:nvPicPr>
          <p:cNvPr id="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187686"/>
            <a:ext cx="6264696" cy="4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Objetivo: </a:t>
            </a:r>
          </a:p>
          <a:p>
            <a:pPr lvl="1"/>
            <a:r>
              <a:rPr lang="pt-BR" dirty="0" smtClean="0"/>
              <a:t>Calcular pesos e tamanhos dos segmentos</a:t>
            </a:r>
          </a:p>
          <a:p>
            <a:pPr lvl="1"/>
            <a:r>
              <a:rPr lang="pt-BR" dirty="0" smtClean="0"/>
              <a:t>Calcular pesos e torques dos </a:t>
            </a:r>
            <a:r>
              <a:rPr lang="pt-BR" dirty="0" err="1" smtClean="0"/>
              <a:t>servomotores</a:t>
            </a:r>
            <a:r>
              <a:rPr lang="pt-BR" dirty="0" smtClean="0"/>
              <a:t> das juntas</a:t>
            </a:r>
          </a:p>
          <a:p>
            <a:r>
              <a:rPr lang="pt-BR" dirty="0" smtClean="0"/>
              <a:t>Definir peso e tamanho do objeto</a:t>
            </a:r>
          </a:p>
          <a:p>
            <a:pPr lvl="1"/>
            <a:r>
              <a:rPr lang="pt-BR" dirty="0" smtClean="0"/>
              <a:t>Influi no torque sofrido pelas juntas</a:t>
            </a:r>
          </a:p>
          <a:p>
            <a:r>
              <a:rPr lang="pt-BR" dirty="0" smtClean="0"/>
              <a:t>Definir material do braço robô</a:t>
            </a:r>
          </a:p>
          <a:p>
            <a:pPr lvl="1"/>
            <a:r>
              <a:rPr lang="pt-BR" dirty="0" smtClean="0"/>
              <a:t>Influi no peso dos segmentos</a:t>
            </a:r>
          </a:p>
          <a:p>
            <a:pPr lvl="1"/>
            <a:r>
              <a:rPr lang="pt-BR" dirty="0" smtClean="0"/>
              <a:t>Influi no torque sofrido pelas juntas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Material </a:t>
            </a:r>
            <a:r>
              <a:rPr lang="pt-BR" dirty="0"/>
              <a:t>do qual será feito: alumínio (barra tubular </a:t>
            </a:r>
            <a:r>
              <a:rPr lang="pt-BR" dirty="0" smtClean="0"/>
              <a:t>D-079)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Peso e tamanho do objeto: 50g e 7cm de comprimento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61" y="2708920"/>
            <a:ext cx="293518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2487" y="2122848"/>
            <a:ext cx="8221961" cy="28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0069 -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</a:t>
            </a:r>
            <a:r>
              <a:rPr lang="pt-BR" dirty="0" smtClean="0"/>
              <a:t>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 smtClean="0"/>
              <a:t>Obj</a:t>
            </a:r>
            <a:r>
              <a:rPr lang="pt-BR" dirty="0" smtClean="0"/>
              <a:t>: Objeto</a:t>
            </a:r>
          </a:p>
          <a:p>
            <a:r>
              <a:rPr lang="pt-BR" dirty="0" smtClean="0"/>
              <a:t>GR: Garra</a:t>
            </a:r>
          </a:p>
          <a:p>
            <a:r>
              <a:rPr lang="pt-BR" dirty="0" smtClean="0"/>
              <a:t>MJ2</a:t>
            </a:r>
            <a:r>
              <a:rPr lang="pt-BR" dirty="0"/>
              <a:t>, </a:t>
            </a:r>
            <a:r>
              <a:rPr lang="pt-BR" dirty="0" smtClean="0"/>
              <a:t>MJ3</a:t>
            </a:r>
            <a:r>
              <a:rPr lang="pt-BR" dirty="0"/>
              <a:t>, </a:t>
            </a:r>
            <a:r>
              <a:rPr lang="pt-BR" dirty="0" smtClean="0"/>
              <a:t>MJ4</a:t>
            </a:r>
            <a:r>
              <a:rPr lang="pt-BR" dirty="0"/>
              <a:t>: pesos dos motores das juntas 2, 3 e </a:t>
            </a:r>
            <a:r>
              <a:rPr lang="pt-BR" dirty="0" smtClean="0"/>
              <a:t>4</a:t>
            </a:r>
          </a:p>
          <a:p>
            <a:r>
              <a:rPr lang="pt-BR" dirty="0" smtClean="0"/>
              <a:t>MGR</a:t>
            </a:r>
            <a:r>
              <a:rPr lang="pt-BR" dirty="0"/>
              <a:t>: peso da garra (com o motor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MObj</a:t>
            </a:r>
            <a:r>
              <a:rPr lang="pt-BR" dirty="0"/>
              <a:t>: Peso do </a:t>
            </a:r>
            <a:r>
              <a:rPr lang="pt-BR" dirty="0" smtClean="0"/>
              <a:t>objeto</a:t>
            </a:r>
          </a:p>
          <a:p>
            <a:r>
              <a:rPr lang="pt-BR" dirty="0"/>
              <a:t>LGR: Comprimento máximo da </a:t>
            </a:r>
            <a:r>
              <a:rPr lang="pt-BR" dirty="0" smtClean="0"/>
              <a:t>garra</a:t>
            </a:r>
          </a:p>
          <a:p>
            <a:r>
              <a:rPr lang="pt-BR" dirty="0" smtClean="0"/>
              <a:t>ML1, ML2, ML3: pesos dos segmentos L1, L2 e L3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: peso do conjunto </a:t>
            </a:r>
            <a:r>
              <a:rPr lang="pt-BR" dirty="0" err="1" smtClean="0"/>
              <a:t>garra+objeto</a:t>
            </a:r>
            <a:endParaRPr lang="pt-BR" dirty="0" smtClean="0"/>
          </a:p>
          <a:p>
            <a:r>
              <a:rPr lang="pt-BR" dirty="0" smtClean="0"/>
              <a:t>TJ1, TJ2</a:t>
            </a:r>
            <a:r>
              <a:rPr lang="pt-BR" dirty="0"/>
              <a:t>, </a:t>
            </a:r>
            <a:r>
              <a:rPr lang="pt-BR" dirty="0" smtClean="0"/>
              <a:t>TJ3: </a:t>
            </a:r>
            <a:r>
              <a:rPr lang="pt-BR" dirty="0"/>
              <a:t>torques sofridos pelas </a:t>
            </a:r>
            <a:r>
              <a:rPr lang="pt-BR" dirty="0" smtClean="0"/>
              <a:t>juntas 1, 2 e 3</a:t>
            </a:r>
          </a:p>
          <a:p>
            <a:r>
              <a:rPr lang="pt-BR" dirty="0"/>
              <a:t>TM1, TM2, TM3, TM4: Torques dos motores das </a:t>
            </a:r>
            <a:r>
              <a:rPr lang="pt-BR" dirty="0" smtClean="0"/>
              <a:t>juntas pesquisados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</a:p>
          <a:p>
            <a:r>
              <a:rPr lang="pt-BR" dirty="0" smtClean="0"/>
              <a:t>Representação de mecanismos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da garra MKII:</a:t>
            </a:r>
          </a:p>
          <a:p>
            <a:pPr marL="137160" indent="0">
              <a:buNone/>
            </a:pPr>
            <a:r>
              <a:rPr lang="pt-BR" dirty="0" smtClean="0"/>
              <a:t>MGR = 65g (garra) + 20g(servo) = 85g</a:t>
            </a:r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endParaRPr lang="pt-BR" dirty="0"/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r>
              <a:rPr lang="pt-BR" dirty="0" smtClean="0"/>
              <a:t>LGR = 13cm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1" descr="https://www.robocore.net/upload/lojavirtual/376_1_M.png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50" y="4653136"/>
            <a:ext cx="123063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2" descr="https://www.robocore.net/upload/lojavirtual/204_1_M.png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75" y="4545186"/>
            <a:ext cx="1065530" cy="136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7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e comprimento do conjunto garra + objeto: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 = </a:t>
            </a:r>
            <a:r>
              <a:rPr lang="pt-BR" dirty="0" err="1" smtClean="0"/>
              <a:t>MObj</a:t>
            </a:r>
            <a:r>
              <a:rPr lang="pt-BR" dirty="0" smtClean="0"/>
              <a:t> + </a:t>
            </a:r>
            <a:r>
              <a:rPr lang="pt-BR" dirty="0"/>
              <a:t>MGR = </a:t>
            </a:r>
            <a:r>
              <a:rPr lang="pt-BR" dirty="0" smtClean="0"/>
              <a:t>50g + 85g = 135g</a:t>
            </a:r>
          </a:p>
          <a:p>
            <a:r>
              <a:rPr lang="pt-BR" dirty="0" err="1" smtClean="0"/>
              <a:t>LConj</a:t>
            </a:r>
            <a:r>
              <a:rPr lang="pt-BR" dirty="0" smtClean="0"/>
              <a:t> = </a:t>
            </a:r>
            <a:r>
              <a:rPr lang="pt-BR" dirty="0" err="1" smtClean="0"/>
              <a:t>LObj</a:t>
            </a:r>
            <a:r>
              <a:rPr lang="pt-BR" dirty="0" smtClean="0"/>
              <a:t> + LGR = 7cm + 13cm = 20cm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MJ4. Foi definido que em J4 fosse utilizado um servo </a:t>
            </a:r>
            <a:r>
              <a:rPr lang="pt-BR" dirty="0" smtClean="0"/>
              <a:t>HX5010, </a:t>
            </a:r>
            <a:r>
              <a:rPr lang="pt-BR" dirty="0"/>
              <a:t>que pesa </a:t>
            </a:r>
            <a:endParaRPr lang="pt-BR" dirty="0" smtClean="0"/>
          </a:p>
          <a:p>
            <a:pPr marL="137160" lvl="0" indent="0">
              <a:buNone/>
            </a:pPr>
            <a:r>
              <a:rPr lang="pt-BR" dirty="0"/>
              <a:t> </a:t>
            </a:r>
            <a:r>
              <a:rPr lang="pt-BR" dirty="0" smtClean="0"/>
              <a:t>    MJ4 </a:t>
            </a:r>
            <a:r>
              <a:rPr lang="pt-BR" dirty="0"/>
              <a:t>= 39g;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169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6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</p:spPr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pt-BR" dirty="0" smtClean="0"/>
                  <a:t>Determinar L3, ML3 e TJ3 </a:t>
                </a:r>
                <a:r>
                  <a:rPr lang="pt-BR" dirty="0"/>
                  <a:t>(torque sofrido pela junta 3</a:t>
                </a:r>
                <a:r>
                  <a:rPr lang="pt-BR" dirty="0" smtClean="0"/>
                  <a:t>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L3 = 8,15 </a:t>
                </a:r>
                <a:r>
                  <a:rPr lang="pt-BR" dirty="0" smtClean="0"/>
                  <a:t>cm</a:t>
                </a:r>
              </a:p>
              <a:p>
                <a:pPr lvl="0"/>
                <a:r>
                  <a:rPr lang="pt-BR" dirty="0" smtClean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3=8,15×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</m:t>
                        </m:r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=46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b="0" i="1" smtClean="0">
                        <a:latin typeface="Cambria Math"/>
                      </a:rPr>
                      <m:t>3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i="1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3=3,0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i="1" dirty="0" smtClean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  <a:blipFill rotWithShape="1"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TM3 (torque máximo do </a:t>
            </a:r>
            <a:r>
              <a:rPr lang="pt-BR" dirty="0" err="1"/>
              <a:t>servomotor</a:t>
            </a:r>
            <a:r>
              <a:rPr lang="pt-BR" dirty="0"/>
              <a:t> 3) e </a:t>
            </a:r>
            <a:r>
              <a:rPr lang="pt-BR" dirty="0" smtClean="0"/>
              <a:t>MJ3. O </a:t>
            </a:r>
            <a:r>
              <a:rPr lang="pt-BR" dirty="0"/>
              <a:t>servo HX5010 </a:t>
            </a:r>
            <a:r>
              <a:rPr lang="pt-BR" dirty="0" smtClean="0"/>
              <a:t>foi </a:t>
            </a:r>
            <a:r>
              <a:rPr lang="pt-BR" dirty="0"/>
              <a:t>escolhido, com um torque TM3=6,9Kg.cm e massa MJ3 = </a:t>
            </a:r>
            <a:r>
              <a:rPr lang="pt-BR" dirty="0" smtClean="0"/>
              <a:t>39g.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L2, ML2 e TJ2 (torque sofrido pela junta 2)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L2 = </a:t>
                </a:r>
                <a:r>
                  <a:rPr lang="pt-BR" dirty="0" smtClean="0"/>
                  <a:t>5,8cm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2=5,8×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</m:t>
                        </m:r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=33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2+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2=4,6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  <a:blipFill rotWithShape="1">
                <a:blip r:embed="rId2"/>
                <a:stretch>
                  <a:fillRect t="-2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8" descr="https://www.robocore.net/upload/lojavirtual/144_1_M.png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2" y="4320739"/>
            <a:ext cx="2730833" cy="26195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10801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pt-BR" dirty="0"/>
              <a:t>Determinar TM2 (torque máximo do </a:t>
            </a:r>
            <a:r>
              <a:rPr lang="pt-BR" dirty="0" err="1"/>
              <a:t>servomotor</a:t>
            </a:r>
            <a:r>
              <a:rPr lang="pt-BR" dirty="0"/>
              <a:t> 2) e </a:t>
            </a:r>
            <a:r>
              <a:rPr lang="pt-BR" dirty="0" smtClean="0"/>
              <a:t>MJ2. O </a:t>
            </a:r>
            <a:r>
              <a:rPr lang="pt-BR" dirty="0"/>
              <a:t>servo HX12K </a:t>
            </a:r>
            <a:r>
              <a:rPr lang="pt-BR" dirty="0" smtClean="0"/>
              <a:t>foi </a:t>
            </a:r>
            <a:r>
              <a:rPr lang="pt-BR" dirty="0"/>
              <a:t>escolhido, com um torque TM2 = 10Kg.cm e MJ2 = </a:t>
            </a:r>
            <a:r>
              <a:rPr lang="pt-BR" dirty="0" smtClean="0"/>
              <a:t>55g.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3212976"/>
                <a:ext cx="9144000" cy="345638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L1, ML1 e TJ1 (torque sofrido pela junta 1)</a:t>
                </a:r>
              </a:p>
              <a:p>
                <a:pPr lvl="0"/>
                <a:r>
                  <a:rPr lang="pt-BR" dirty="0" smtClean="0"/>
                  <a:t>Definimos </a:t>
                </a:r>
                <a:r>
                  <a:rPr lang="pt-BR" dirty="0"/>
                  <a:t>L1 = </a:t>
                </a:r>
                <a:r>
                  <a:rPr lang="pt-BR" dirty="0" smtClean="0"/>
                  <a:t>11,7cm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1= 11,7×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</m:t>
                        </m:r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=66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1+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1=8,99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12976"/>
                <a:ext cx="9144000" cy="3456384"/>
              </a:xfrm>
              <a:blipFill rotWithShape="1">
                <a:blip r:embed="rId2"/>
                <a:stretch>
                  <a:fillRect t="-2646" b="-14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TM1 (torque máximo do </a:t>
            </a:r>
            <a:r>
              <a:rPr lang="pt-BR" dirty="0" err="1"/>
              <a:t>servomotor</a:t>
            </a:r>
            <a:r>
              <a:rPr lang="pt-BR" dirty="0"/>
              <a:t> 1</a:t>
            </a:r>
            <a:r>
              <a:rPr lang="pt-BR" dirty="0" smtClean="0"/>
              <a:t>). </a:t>
            </a:r>
            <a:r>
              <a:rPr lang="pt-BR" dirty="0"/>
              <a:t>O servo TGY-MG959 foi escolhido, com um torque TM1 = </a:t>
            </a:r>
            <a:r>
              <a:rPr lang="pt-BR" dirty="0" smtClean="0"/>
              <a:t>11,95Kg.cm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9" descr="Turnigy TGY-MG959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221088"/>
            <a:ext cx="2918006" cy="2517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4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Para </a:t>
            </a:r>
            <a:r>
              <a:rPr lang="pt-BR" dirty="0" smtClean="0"/>
              <a:t>J0</a:t>
            </a:r>
            <a:r>
              <a:rPr lang="pt-BR" dirty="0"/>
              <a:t>, não há necessidade de realização de cálculos, uma vez que esta não sofrerá torque por conta de peso. Escolhemos o servo HX5010 para esta junta.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6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67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00" y="1393200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 </a:t>
            </a:r>
            <a:br>
              <a:rPr lang="pt-BR" dirty="0" smtClean="0"/>
            </a:br>
            <a:r>
              <a:rPr lang="pt-BR" dirty="0" smtClean="0"/>
              <a:t>(Escolha dos Servos)</a:t>
            </a: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81891"/>
              </p:ext>
            </p:extLst>
          </p:nvPr>
        </p:nvGraphicFramePr>
        <p:xfrm>
          <a:off x="179512" y="1556791"/>
          <a:ext cx="8844090" cy="513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1"/>
                <a:gridCol w="2304257"/>
                <a:gridCol w="1327116"/>
                <a:gridCol w="1155626"/>
                <a:gridCol w="1557396"/>
                <a:gridCol w="1491584"/>
              </a:tblGrid>
              <a:tr h="368093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Junta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Torque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Tensão</a:t>
                      </a:r>
                    </a:p>
                  </a:txBody>
                  <a:tcPr marL="79338" marR="79338" marT="0" marB="0"/>
                </a:tc>
              </a:tr>
              <a:tr h="969043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J0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u="none" dirty="0">
                          <a:effectLst/>
                        </a:rPr>
                        <a:t>HX5010</a:t>
                      </a:r>
                      <a:endParaRPr lang="pt-BR" sz="1800" u="none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73726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J1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TGY-MG959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11,95Kg.cm</a:t>
                      </a:r>
                      <a:endParaRPr kumimoji="0" lang="pt-B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87642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J2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HX12K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 a 7V</a:t>
                      </a:r>
                    </a:p>
                  </a:txBody>
                  <a:tcPr marL="0" marR="0" marT="0" marB="0"/>
                </a:tc>
              </a:tr>
              <a:tr h="94830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J3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840338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J4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2" y="5917527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9" descr="Turnigy TGY-MG959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34" y="2963977"/>
            <a:ext cx="884138" cy="7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8" descr="https://www.robocore.net/upload/lojavirtual/144_1_M.png?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/>
          <a:stretch/>
        </p:blipFill>
        <p:spPr bwMode="auto">
          <a:xfrm>
            <a:off x="2012602" y="3969379"/>
            <a:ext cx="759198" cy="93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5013176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2060848"/>
            <a:ext cx="831206" cy="75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1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</a:t>
            </a:r>
            <a:br>
              <a:rPr lang="pt-BR" dirty="0" smtClean="0"/>
            </a:br>
            <a:r>
              <a:rPr lang="pt-BR" dirty="0" smtClean="0"/>
              <a:t>Segmentos (Elos)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0708143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</p:spTree>
    <p:extLst>
      <p:ext uri="{BB962C8B-B14F-4D97-AF65-F5344CB8AC3E}">
        <p14:creationId xmlns:p14="http://schemas.microsoft.com/office/powerpoint/2010/main" val="13568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Confecção da Base e dos segmentos do manipulador</a:t>
            </a:r>
          </a:p>
          <a:p>
            <a:r>
              <a:rPr lang="pt-BR" dirty="0" smtClean="0"/>
              <a:t>Placas de utilizadas: </a:t>
            </a:r>
          </a:p>
          <a:p>
            <a:pPr lvl="1"/>
            <a:r>
              <a:rPr lang="pt-BR" dirty="0" smtClean="0"/>
              <a:t>Ready For PIC (controlador)</a:t>
            </a:r>
          </a:p>
          <a:p>
            <a:pPr lvl="1"/>
            <a:r>
              <a:rPr lang="pt-BR" dirty="0" smtClean="0"/>
              <a:t>Mini Maestro 24 (acionador dos servos)</a:t>
            </a:r>
          </a:p>
          <a:p>
            <a:r>
              <a:rPr lang="pt-BR" dirty="0" smtClean="0"/>
              <a:t>Protocolo de comunicação</a:t>
            </a:r>
          </a:p>
          <a:p>
            <a:r>
              <a:rPr lang="pt-BR" dirty="0" smtClean="0"/>
              <a:t>Software de Controle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Segmentos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205319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1988839"/>
            <a:ext cx="2808312" cy="29681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1870599"/>
            <a:ext cx="3240360" cy="341889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7504" y="5157192"/>
            <a:ext cx="8568952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8,15cm entre a ponta do eixo do servo do pulso da garra e o disco para o motor da junta 3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 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627_1300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3\20140627_1301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627_1337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(Extração do Tubo e Furação Inicial)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3\20140627_1413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3\20140627_141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3\20140627_1415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3\20140627_1415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3\20140627_1530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3\20140627_15313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382615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(Furos Alinhados ao Eixo do Servo)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3\20140627_154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186124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3\20140627_15464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3\20140627_162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3\20140627_1734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3904472"/>
            <a:ext cx="2630401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segmento_L3\20140630_15344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3\20140702_17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(Suporte do Servo da Junta J4 e Link em L)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703_1659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715_155213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715_161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715_1613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715_16142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3\20140715_16143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36" y="5275768"/>
            <a:ext cx="8229600" cy="1368192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Manipulador: Segmentos, Motores das juntas, circuitos acionadores, sensores (e seus condicionadores de sinal) e atuador final.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L2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268760"/>
            <a:ext cx="2448272" cy="480133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888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5,8cm entre o eixo do servo da junta 3 e o disco para o servo da junta 2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 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2\20140626_171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2\20140626_171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2\20140626_171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2\20140626_1726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2\20140626_1727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2\20140626_1736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335391" y="597786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Este é o segmento L2 </a:t>
            </a:r>
          </a:p>
          <a:p>
            <a:r>
              <a:rPr lang="pt-BR" dirty="0" smtClean="0"/>
              <a:t>a ser extraído</a:t>
            </a:r>
            <a:endParaRPr lang="pt-BR" dirty="0"/>
          </a:p>
        </p:txBody>
      </p:sp>
      <p:cxnSp>
        <p:nvCxnSpPr>
          <p:cNvPr id="6" name="Conector angulado 5"/>
          <p:cNvCxnSpPr>
            <a:stCxn id="4" idx="1"/>
          </p:cNvCxnSpPr>
          <p:nvPr/>
        </p:nvCxnSpPr>
        <p:spPr>
          <a:xfrm rot="10800000" flipH="1">
            <a:off x="6335390" y="5373216"/>
            <a:ext cx="756889" cy="927814"/>
          </a:xfrm>
          <a:prstGeom prst="bentConnector4">
            <a:avLst>
              <a:gd name="adj1" fmla="val -30203"/>
              <a:gd name="adj2" fmla="val 6741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4" idx="1"/>
          </p:cNvCxnSpPr>
          <p:nvPr/>
        </p:nvCxnSpPr>
        <p:spPr>
          <a:xfrm rot="10800000">
            <a:off x="4499993" y="5837126"/>
            <a:ext cx="1835399" cy="46390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4" idx="1"/>
          </p:cNvCxnSpPr>
          <p:nvPr/>
        </p:nvCxnSpPr>
        <p:spPr>
          <a:xfrm rot="10800000">
            <a:off x="2339753" y="5733256"/>
            <a:ext cx="3995639" cy="567774"/>
          </a:xfrm>
          <a:prstGeom prst="bentConnector3">
            <a:avLst>
              <a:gd name="adj1" fmla="val 10975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 rot="19013982">
            <a:off x="1115615" y="2718567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3" name="Retângulo 22"/>
          <p:cNvSpPr/>
          <p:nvPr/>
        </p:nvSpPr>
        <p:spPr>
          <a:xfrm rot="19013982">
            <a:off x="3846328" y="274676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4" name="Retângulo 23"/>
          <p:cNvSpPr/>
          <p:nvPr/>
        </p:nvSpPr>
        <p:spPr>
          <a:xfrm rot="19013982">
            <a:off x="6604263" y="2746770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5" name="Retângulo 24"/>
          <p:cNvSpPr/>
          <p:nvPr/>
        </p:nvSpPr>
        <p:spPr>
          <a:xfrm rot="19013982">
            <a:off x="1109979" y="475925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6" name="Retângulo 25"/>
          <p:cNvSpPr/>
          <p:nvPr/>
        </p:nvSpPr>
        <p:spPr>
          <a:xfrm rot="19013982">
            <a:off x="3859742" y="4825752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</p:spTree>
    <p:extLst>
      <p:ext uri="{BB962C8B-B14F-4D97-AF65-F5344CB8AC3E}">
        <p14:creationId xmlns:p14="http://schemas.microsoft.com/office/powerpoint/2010/main" val="3610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2\20140626_173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0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2\20140626_1736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2\20140626_1736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2\20140626_1737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2\20140715_1149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08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2\20140715_1159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2\20140715_1545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2\20140715_1546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2\20140715_1546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2\20140715_1546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2\20140715_16554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segmento_L2\20140715_1732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L1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808" y="1244306"/>
            <a:ext cx="2966615" cy="44955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7504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11,7cm entre o eixo do servo da junta 2 e o disco para o servo da junta 1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segmento_L1\20140626_1711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448" y="2025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segmento_L1\20140626_1712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90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segmento_L1\20140626_1718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segmento_L1\20140626_1718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segmento_L1\20140626_1726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0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maro\Documents\Especialização em Automação Industrial\TCC\Pecas_robo\segmento_L1\20140626_1727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segmento_L1\20140626_172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maro\Documents\Especialização em Automação Industrial\TCC\Pecas_robo\segmento_L1\20140626_1727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segmento_L1\20140626_1737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19013982">
            <a:off x="3907889" y="243053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 rot="19013982">
            <a:off x="6716202" y="2430534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5125" name="Picture 5" descr="C:\Users\Amaro\Documents\Especialização em Automação Industrial\TCC\Pecas_robo\segmento_L1\20140627_1158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maro\Documents\Especialização em Automação Industrial\TCC\Pecas_robo\segmento_L1\20140627_1158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maro\Documents\Especialização em Automação Industrial\TCC\Pecas_robo\segmento_L1\20140627_11585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6146" name="Picture 2" descr="C:\Users\Amaro\Documents\Especialização em Automação Industrial\TCC\Pecas_robo\segmento_L1\20140630_153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segmento_L1\20140704_1557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segmento_L1\20140704_1558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segmento_L1\20140704_1558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maro\Documents\Especialização em Automação Industrial\TCC\Pecas_robo\segmento_L1\20140704_1559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Amaro\Documents\Especialização em Automação Industrial\TCC\Pecas_robo\segmento_L1\20140704_15593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1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segmento_L1\20140704_1619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segmento_L1\20140704_1559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segmento_L1\20140704_1638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segmento_L1\20140714_1720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segmento_L1\20140714_1733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segmento_L1\20140714_1736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segmento_L1\20140714_174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segmento_L1\20140715_094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segmento_L1\20140715_1017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segmento_L1\20140715_0959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maro\Documents\Especialização em Automação Industrial\TCC\Pecas_robo\segmento_L1\20140715_1028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Amaro\Documents\Especialização em Automação Industrial\TCC\Pecas_robo\segmento_L1\20140715_1029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224136"/>
          </a:xfrm>
        </p:spPr>
        <p:txBody>
          <a:bodyPr>
            <a:normAutofit/>
          </a:bodyPr>
          <a:lstStyle/>
          <a:p>
            <a:r>
              <a:rPr lang="pt-BR" dirty="0" smtClean="0"/>
              <a:t>Controlador: Sistema computacional dedicado ao controle do Manipulador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segmento_L1\20140715_1029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segmento_L1\20140715_1029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segmento_L1\20140715_1031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segmento_L1\20140715_103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24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maro\Documents\Especialização em Automação Industrial\TCC\Pecas_robo\segmento_L1\20140715_1047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Amaro\Documents\Especialização em Automação Industrial\TCC\Pecas_robo\segmento_L1\20140715_1052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10242" name="Picture 2" descr="C:\Users\Amaro\Documents\Especialização em Automação Industrial\TCC\Pecas_robo\segmento_L1\20140715_110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maro\Documents\Especialização em Automação Industrial\TCC\Pecas_robo\segmento_L1\20140715_110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maro\Documents\Especialização em Automação Industrial\TCC\Pecas_robo\segmento_L1\20140715_1110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maro\Documents\Especialização em Automação Industrial\TCC\Pecas_robo\segmento_L1\20140715_1126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maro\Documents\Especialização em Automação Industrial\TCC\Pecas_robo\segmento_L1\20140715_1128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maro\Documents\Especialização em Automação Industrial\TCC\Pecas_robo\segmento_L1\20140715_1128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1556792"/>
            <a:ext cx="4464496" cy="43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Base_giratoria\20140623_1831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giratoria\20140623_1832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giratoria\20140623_1833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19329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giratoria\20140623_1834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giratoria\20140627_1230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9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maro\Documents\Especialização em Automação Industrial\TCC\Pecas_robo\Base_giratoria\20140627_123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2051" name="Picture 3" descr="C:\Users\Amaro\Documents\Especialização em Automação Industrial\TCC\Pecas_robo\Base_giratoria\20140708_170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giratoria\20140708_1705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322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giratoria\20140708_1713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Base_giratoria\20140708_1713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giratoria\20140717_1622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giratoria\20140717_16224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Base_giratoria\20140717_1623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Base_giratoria\20140717_1638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giratoria\20140717_1638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Base_giratoria\20140717_1639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Base_giratoria\20140717_163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Base_giratoria\20140717_1639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Base_giratoria\20140717_1651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Users\Amaro\Documents\Especialização em Automação Industrial\TCC\Pecas_robo\Base_giratoria\20140717_1646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Base_giratoria\20140717_165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Base_giratoria\20140717_165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Base_giratoria\20140717_1706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Base_giratoria\20140717_1706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Base_giratoria\20140717_173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Base_giratoria\20140717_1738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maro\Documents\Especialização em Automação Industrial\TCC\Pecas_robo\Base_giratoria\20140717_1738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2050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2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68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84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4913" y="6049872"/>
            <a:ext cx="831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Extraindo a peça que mais tarde seria a cruzeta que liga a barra roscada ao eixo </a:t>
            </a:r>
          </a:p>
          <a:p>
            <a:r>
              <a:rPr lang="pt-BR" dirty="0" smtClean="0"/>
              <a:t>do servo da junta J0, enquanto se extraía uma das peças do segmento L3. 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950907"/>
            <a:ext cx="8928992" cy="274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" name="Picture 6" descr="C:\Users\Amaro\Documents\Especialização em Automação Industrial\TCC\Pecas_robo\Base_giratoria\20140721_15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maro\Documents\Especialização em Automação Industrial\TCC\Pecas_robo\Base_giratoria\20140721_152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Base_giratoria\20140721_155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maro\Documents\Especialização em Automação Industrial\TCC\Pecas_robo\Base_giratoria\20140721_1616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436776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Base_giratoria\20140721_1617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Base_giratoria\20140721_17200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Base_giratoria\20140721_1721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33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Base_giratoria\20140721_1753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Base_giratoria\20140721_1754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Base_giratoria\20140722_1531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090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Base_giratoria\20140722_1600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Base_giratoria\20140722_1623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152128"/>
          </a:xfrm>
        </p:spPr>
        <p:txBody>
          <a:bodyPr>
            <a:normAutofit/>
          </a:bodyPr>
          <a:lstStyle/>
          <a:p>
            <a:r>
              <a:rPr lang="pt-BR" dirty="0" smtClean="0"/>
              <a:t>Computador (Estação de Trabalho): Interface amigável com o operador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Base_giratoria\20140722_162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Base_giratoria\20140722_1623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maro\Documents\Especialização em Automação Industrial\TCC\Pecas_robo\Base_giratoria\20140722_1646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Base_giratoria\20140722_1650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52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Base_giratoria\20140722_1651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maro\Documents\Especialização em Automação Industrial\TCC\Pecas_robo\Base_giratoria\20140722_1723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Base_giratoria\20140725_1852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18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Base_giratoria\20140725_1853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265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Base_giratoria\20140725_1853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74664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Base_giratoria\20140725_1854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096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fixa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574" y="2139696"/>
            <a:ext cx="573485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1026" name="Picture 2" descr="C:\Users\Amaro\Documents\Especialização em Automação Industrial\TCC\Pecas_robo\Base_fixa\20140725_185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fixa\20140725_1854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fixa\20140725_190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681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Base_fixa\20140728_1617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fixa\20140728_165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fixa\20140728_1656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2050" name="Picture 2" descr="C:\Users\Amaro\Documents\Especialização em Automação Industrial\TCC\Pecas_robo\Base_fixa\20140728_1656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Base_fixa\20140728_1701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13260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fixa\20140728_172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1354269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fixa\20140728_1747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fixa\20140728_1747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fixa\20140728_180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3075" name="Picture 3" descr="C:\Users\Amaro\Documents\Especialização em Automação Industrial\TCC\Pecas_robo\Base_fixa\20140728_180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1597538"/>
            <a:ext cx="3341259" cy="44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fixa\20140728_180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Manipulador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5" y="1268760"/>
            <a:ext cx="3528392" cy="5162755"/>
          </a:xfrm>
          <a:prstGeom prst="rect">
            <a:avLst/>
          </a:prstGeom>
        </p:spPr>
      </p:pic>
      <p:pic>
        <p:nvPicPr>
          <p:cNvPr id="5" name="Picture 4" descr="C:\Users\Amaro\Pictures\20150626_160541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0" r="21072"/>
          <a:stretch/>
        </p:blipFill>
        <p:spPr bwMode="auto">
          <a:xfrm>
            <a:off x="4388312" y="1329944"/>
            <a:ext cx="2405108" cy="5101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42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115927" y="2348878"/>
            <a:ext cx="3375952" cy="2016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ttps://a.pololu-files.com/picture/0J2343.1200.jpg?c2ecc7dfd9514809dc978ba1514761e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77" y="2230770"/>
            <a:ext cx="2989871" cy="33584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-Right Arrow 5"/>
          <p:cNvSpPr/>
          <p:nvPr/>
        </p:nvSpPr>
        <p:spPr>
          <a:xfrm>
            <a:off x="3634071" y="1412776"/>
            <a:ext cx="2301026" cy="3600400"/>
          </a:xfrm>
          <a:prstGeom prst="leftRightArrow">
            <a:avLst>
              <a:gd name="adj1" fmla="val 60152"/>
              <a:gd name="adj2" fmla="val 24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RD4 -&gt; RST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RD5 &lt;- ERR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RD6 -&gt;RX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RD7 </a:t>
            </a:r>
            <a:r>
              <a:rPr lang="pt-BR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&lt;- </a:t>
            </a: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5097" y="2780928"/>
            <a:ext cx="1301199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3053188" y="2780928"/>
            <a:ext cx="475507" cy="576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01588" y="4365103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Controlador (Ready For PIC)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642817"/>
            <a:ext cx="289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Acionador (Mini Maestro 24)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2354266" y="1742611"/>
            <a:ext cx="6199624" cy="3702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 rot="10800000">
            <a:off x="82104" y="2022624"/>
            <a:ext cx="2890591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3681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Programação): programação de pontos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Enviados do PC para o controlador via porta serial (por USB ou Bluetooth)</a:t>
            </a:r>
          </a:p>
          <a:p>
            <a:r>
              <a:rPr lang="pt-BR" dirty="0" smtClean="0"/>
              <a:t>Utilizam caracteres ASCII</a:t>
            </a:r>
          </a:p>
          <a:p>
            <a:r>
              <a:rPr lang="pt-BR" dirty="0" smtClean="0"/>
              <a:t>Segue protocolo desenvolvido neste trabalho</a:t>
            </a:r>
          </a:p>
          <a:p>
            <a:r>
              <a:rPr lang="pt-BR" dirty="0" smtClean="0"/>
              <a:t>Inclui comandos de acionamento e configuração de posições limites</a:t>
            </a:r>
          </a:p>
          <a:p>
            <a:r>
              <a:rPr lang="pt-BR" dirty="0" smtClean="0"/>
              <a:t>Comandos sempre serão enviados entre colchetes ([&lt;comando&gt;&lt;parâmetros&gt;])</a:t>
            </a:r>
          </a:p>
        </p:txBody>
      </p:sp>
    </p:spTree>
    <p:extLst>
      <p:ext uri="{BB962C8B-B14F-4D97-AF65-F5344CB8AC3E}">
        <p14:creationId xmlns:p14="http://schemas.microsoft.com/office/powerpoint/2010/main" val="33376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JST: Junta Setar Tempo. Comanda o controlador a posicionar 1 ou mais juntas. Sintaxe:</a:t>
            </a:r>
          </a:p>
          <a:p>
            <a:r>
              <a:rPr lang="pt-BR" dirty="0"/>
              <a:t>[JSTANNNNBNNNNCNNNNDNNNNENNNNGNNNN</a:t>
            </a:r>
            <a:r>
              <a:rPr lang="pt-BR" dirty="0" smtClean="0"/>
              <a:t>] </a:t>
            </a:r>
          </a:p>
          <a:p>
            <a:r>
              <a:rPr lang="pt-BR" dirty="0" smtClean="0"/>
              <a:t>Onde NNNN são os 4 digitos do valor da posição dado em microssegundos (largura de pulso enviado para o servo) e A,...,E, G são as letras correspondentes às juntas 0,...,4 e garra, respectivamente.</a:t>
            </a:r>
          </a:p>
          <a:p>
            <a:r>
              <a:rPr lang="pt-BR" dirty="0" smtClean="0"/>
              <a:t>Resposta durante o movimento:</a:t>
            </a:r>
          </a:p>
          <a:p>
            <a:r>
              <a:rPr lang="pt-BR" dirty="0" smtClean="0"/>
              <a:t>[MOVANNNNBNNNNCNNNNDNNNNENNNNGNNNN]</a:t>
            </a:r>
          </a:p>
          <a:p>
            <a:r>
              <a:rPr lang="pt-BR" dirty="0" smtClean="0"/>
              <a:t>Resposta final: mesmo comando com as posições finais de todas as juntas (em microssegundos)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291264" cy="46371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6400" dirty="0" smtClean="0"/>
              <a:t>Exemplo: </a:t>
            </a:r>
            <a:r>
              <a:rPr lang="pt-BR" sz="6400" dirty="0"/>
              <a:t>[JSTA1400B2210C1050D1220E1430G0580]</a:t>
            </a:r>
          </a:p>
          <a:p>
            <a:pPr marL="0" indent="0">
              <a:buNone/>
            </a:pPr>
            <a:r>
              <a:rPr lang="pt-BR" sz="6400" dirty="0" smtClean="0"/>
              <a:t> Resposta completa: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MOVA1466B2200C1000D1200E1400G0500]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MOVA1464B2201C1002D1203E1403G0550]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MOVA1461B2205C1007D1210E1410G0550]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MOVA1455B2210C1015D1220E1421G0551]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MOVA1448B2210C1027D1220E1430G0551]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MOVA1438B2210C1041D1220E1430G0552]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MOVA1400B2210C1050D1220E1430G0579]</a:t>
            </a:r>
          </a:p>
          <a:p>
            <a:pPr marL="0" indent="0">
              <a:buNone/>
            </a:pPr>
            <a:r>
              <a:rPr lang="pt-BR" sz="6400" dirty="0"/>
              <a:t>[MOVA1400B2210C1050D1220E1430G0580]</a:t>
            </a:r>
          </a:p>
          <a:p>
            <a:pPr marL="0" indent="0">
              <a:buNone/>
            </a:pPr>
            <a:r>
              <a:rPr lang="pt-BR" sz="6400" dirty="0"/>
              <a:t>[JSTA1400B2210C1050D1220E1430G0580]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1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38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e</a:t>
            </a:r>
            <a:br>
              <a:rPr lang="pt-BR" dirty="0" smtClean="0"/>
            </a:br>
            <a:r>
              <a:rPr lang="pt-BR" dirty="0" smtClean="0"/>
              <a:t> Configuração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20" y="1600200"/>
            <a:ext cx="8513775" cy="5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</a:t>
            </a:r>
            <a:br>
              <a:rPr lang="pt-BR" dirty="0" smtClean="0"/>
            </a:br>
            <a:r>
              <a:rPr lang="pt-BR" dirty="0" smtClean="0"/>
              <a:t>e Configuração</a:t>
            </a:r>
            <a:endParaRPr lang="pt-B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40960" cy="517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6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r>
              <a:rPr lang="en-US" dirty="0" smtClean="0"/>
              <a:t>, </a:t>
            </a:r>
            <a:r>
              <a:rPr lang="en-US" dirty="0" err="1" smtClean="0"/>
              <a:t>Considerações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r>
              <a:rPr lang="en-US" dirty="0" smtClean="0"/>
              <a:t> e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97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Bluetooth ocasionamente perde conexão. </a:t>
            </a:r>
          </a:p>
          <a:p>
            <a:r>
              <a:rPr lang="pt-BR" dirty="0" smtClean="0"/>
              <a:t>Conexão USB mais estável</a:t>
            </a:r>
          </a:p>
          <a:p>
            <a:r>
              <a:rPr lang="pt-BR" dirty="0" smtClean="0"/>
              <a:t>Placa de controle para de responder quando os comandos são enviados em uma sucessão muito rápida, tanto em Bluetooth quanto em USB.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Movimentos bruscos quando velocidades e acelerações estão em zero. Mesmo comportamento quando velocidades e acelerações são muito altas.</a:t>
            </a:r>
          </a:p>
          <a:p>
            <a:r>
              <a:rPr lang="pt-BR" dirty="0"/>
              <a:t>Cuidados com movimentos bruscos na </a:t>
            </a:r>
            <a:r>
              <a:rPr lang="pt-BR" dirty="0" smtClean="0"/>
              <a:t>inicialização, pois a Mini Maestro 24 desconhece a posição corrente das juntas nesse momento.</a:t>
            </a:r>
          </a:p>
          <a:p>
            <a:r>
              <a:rPr lang="pt-BR" dirty="0" smtClean="0"/>
              <a:t>Estabelecimento da posição de repouso.</a:t>
            </a: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3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Resultados </a:t>
            </a:r>
            <a:br>
              <a:rPr lang="pt-BR" dirty="0" smtClean="0"/>
            </a:br>
            <a:r>
              <a:rPr lang="pt-BR" dirty="0" smtClean="0"/>
              <a:t>(Posição de Repouso)</a:t>
            </a:r>
            <a:endParaRPr lang="pt-BR" dirty="0"/>
          </a:p>
        </p:txBody>
      </p:sp>
      <p:pic>
        <p:nvPicPr>
          <p:cNvPr id="4" name="Content Placeholder 3" descr="C:\Users\Amaro\Pictures\20150627_091316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9949"/>
          <a:stretch/>
        </p:blipFill>
        <p:spPr bwMode="auto">
          <a:xfrm rot="5400000">
            <a:off x="2081816" y="2030752"/>
            <a:ext cx="4722643" cy="3774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4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8096</TotalTime>
  <Words>3804</Words>
  <Application>Microsoft Office PowerPoint</Application>
  <PresentationFormat>Apresentação na tela (4:3)</PresentationFormat>
  <Paragraphs>589</Paragraphs>
  <Slides>114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15" baseType="lpstr">
      <vt:lpstr>Ápice</vt:lpstr>
      <vt:lpstr>Projeto e desenvolvimento de um protótipo de braço robótico com 5 graus de liberdade</vt:lpstr>
      <vt:lpstr>Agenda</vt:lpstr>
      <vt:lpstr>Conceitos aplicados</vt:lpstr>
      <vt:lpstr>Robótica</vt:lpstr>
      <vt:lpstr>Hardware Típico</vt:lpstr>
      <vt:lpstr>Hardware Típico</vt:lpstr>
      <vt:lpstr>Hardware Típico</vt:lpstr>
      <vt:lpstr>Hardware Típico</vt:lpstr>
      <vt:lpstr>Hardware Típico</vt:lpstr>
      <vt:lpstr>Hardware Típico</vt:lpstr>
      <vt:lpstr>Representação de  mecanismos do manipulador</vt:lpstr>
      <vt:lpstr>Representação de  Mecanismos de Junta</vt:lpstr>
      <vt:lpstr>Representação de  Mecanismos (Exemplo)</vt:lpstr>
      <vt:lpstr>Microcontroladores</vt:lpstr>
      <vt:lpstr>Fabricantes de Microcontroladores e Microprocessadores</vt:lpstr>
      <vt:lpstr>Placas de desenvolvimento</vt:lpstr>
      <vt:lpstr>Placas de desenvolvimento</vt:lpstr>
      <vt:lpstr>Padrão EIA/TIA-232F  (RS-232)</vt:lpstr>
      <vt:lpstr>Padrão EIA/TIA-232F  (RS-232)</vt:lpstr>
      <vt:lpstr>Padrão EIA/TIA-232F  (RS-232)</vt:lpstr>
      <vt:lpstr>Padrão EIA/TIA-232F  (RS-232)</vt:lpstr>
      <vt:lpstr>Virtualização por USB</vt:lpstr>
      <vt:lpstr>Virtualização por Bluetooth</vt:lpstr>
      <vt:lpstr>Servomotores</vt:lpstr>
      <vt:lpstr>Servomotores</vt:lpstr>
      <vt:lpstr>Malha de controle</vt:lpstr>
      <vt:lpstr>Sinal de controle  (setpoint)</vt:lpstr>
      <vt:lpstr>Sinal de controle (setpoint)</vt:lpstr>
      <vt:lpstr>Servomotores</vt:lpstr>
      <vt:lpstr>Agenda</vt:lpstr>
      <vt:lpstr>Concepção Inicial</vt:lpstr>
      <vt:lpstr>Concepção Inicial</vt:lpstr>
      <vt:lpstr>Concepção Inicial</vt:lpstr>
      <vt:lpstr>Concepção Inicial</vt:lpstr>
      <vt:lpstr>Concepção Inicial</vt:lpstr>
      <vt:lpstr>Projeto</vt:lpstr>
      <vt:lpstr>Projeto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 (Escolha dos Servos)</vt:lpstr>
      <vt:lpstr>Projeto Segmentos (Elos)</vt:lpstr>
      <vt:lpstr>Agenda</vt:lpstr>
      <vt:lpstr>Desenvolvimento</vt:lpstr>
      <vt:lpstr>Segmentos</vt:lpstr>
      <vt:lpstr>Segmento L3</vt:lpstr>
      <vt:lpstr>Segmento L3 (Corte do Tubo)</vt:lpstr>
      <vt:lpstr>Segmento L3 (Extração do Tubo e Furação Inicial)</vt:lpstr>
      <vt:lpstr>Segmento L3 (Furos Alinhados ao Eixo do Servo)</vt:lpstr>
      <vt:lpstr>Segmento L3 (Suporte do Servo da Junta J4 e Link em L)</vt:lpstr>
      <vt:lpstr>Segmento L2</vt:lpstr>
      <vt:lpstr>Segmento L2  (Corte do tubo)</vt:lpstr>
      <vt:lpstr>Segmento L2 (Corte do tubo)</vt:lpstr>
      <vt:lpstr>Segmento L2 (Furação)</vt:lpstr>
      <vt:lpstr>Segmento L1</vt:lpstr>
      <vt:lpstr>Segmento L1 (Corte do tubo)</vt:lpstr>
      <vt:lpstr>Segmento L1 (Corte do tubo)</vt:lpstr>
      <vt:lpstr>Segmento L1 (Furação)</vt:lpstr>
      <vt:lpstr>Segmento L1 (Furação)</vt:lpstr>
      <vt:lpstr>Segmento L1 (Furação)</vt:lpstr>
      <vt:lpstr>Segmento L1 (Furação)</vt:lpstr>
      <vt:lpstr>Segmento L1 (Furação)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fixa</vt:lpstr>
      <vt:lpstr>Base fixa</vt:lpstr>
      <vt:lpstr>Base fixa</vt:lpstr>
      <vt:lpstr>Base fixa</vt:lpstr>
      <vt:lpstr>Manipulador</vt:lpstr>
      <vt:lpstr>Placas</vt:lpstr>
      <vt:lpstr>Placas</vt:lpstr>
      <vt:lpstr>Agenda</vt:lpstr>
      <vt:lpstr>Comandos</vt:lpstr>
      <vt:lpstr>Comando JST</vt:lpstr>
      <vt:lpstr>Comando JST</vt:lpstr>
      <vt:lpstr>Agenda</vt:lpstr>
      <vt:lpstr>Tela de Controle e  Configuração</vt:lpstr>
      <vt:lpstr>Tela de Controle  e Configuração</vt:lpstr>
      <vt:lpstr>Agenda</vt:lpstr>
      <vt:lpstr>Resultados</vt:lpstr>
      <vt:lpstr>Resultados</vt:lpstr>
      <vt:lpstr>Resultados  (Posição de Repouso)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Considerações finais</vt:lpstr>
      <vt:lpstr>Considerações finais</vt:lpstr>
      <vt:lpstr>Considerações finais</vt:lpstr>
      <vt:lpstr>Planos para o futuro</vt:lpstr>
      <vt:lpstr>Planos para o futuro</vt:lpstr>
      <vt:lpstr>Planos para o futuro</vt:lpstr>
      <vt:lpstr>Planos para o futuro</vt:lpstr>
      <vt:lpstr>Referências</vt:lpstr>
    </vt:vector>
  </TitlesOfParts>
  <Company>PUCPR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PUCPR</dc:creator>
  <cp:lastModifiedBy>Amaro</cp:lastModifiedBy>
  <cp:revision>615</cp:revision>
  <cp:lastPrinted>2015-06-27T17:18:11Z</cp:lastPrinted>
  <dcterms:created xsi:type="dcterms:W3CDTF">2012-07-16T13:01:49Z</dcterms:created>
  <dcterms:modified xsi:type="dcterms:W3CDTF">2021-01-25T07:02:22Z</dcterms:modified>
</cp:coreProperties>
</file>